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99205-CE17-4BEB-9092-06C5FE2DC43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9FC85-A9DD-47F8-A894-FDB5A82164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55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 txBox="1">
            <a:spLocks noGrp="1" noChangeArrowheads="1"/>
          </p:cNvSpPr>
          <p:nvPr/>
        </p:nvSpPr>
        <p:spPr bwMode="auto"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 anchor="b"/>
          <a:lstStyle>
            <a:lvl1pPr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1pPr>
            <a:lvl2pPr marL="735013" indent="-280988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2pPr>
            <a:lvl3pPr marL="1131888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3pPr>
            <a:lvl4pPr marL="1584325" indent="-225425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4pPr>
            <a:lvl5pPr marL="2038350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5pPr>
            <a:lvl6pPr marL="24955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6pPr>
            <a:lvl7pPr marL="29527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7pPr>
            <a:lvl8pPr marL="34099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8pPr>
            <a:lvl9pPr marL="38671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9pPr>
          </a:lstStyle>
          <a:p>
            <a:pPr marL="0" marR="0" lvl="0" indent="0" algn="r" defTabSz="91281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A47D6-31BE-4903-8154-D4911F6A8FC8}" type="slidenum"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ヒラギノ角ゴ ProN W3" pitchFamily="-106" charset="-128"/>
                <a:cs typeface="Arial" charset="0"/>
                <a:sym typeface="Arial" charset="0"/>
              </a:rPr>
              <a:pPr marL="0" marR="0" lvl="0" indent="0" algn="r" defTabSz="9128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ヒラギノ角ゴ ProN W3" pitchFamily="-106" charset="-128"/>
              <a:cs typeface="Arial" charset="0"/>
              <a:sym typeface="Arial" charset="0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67238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43400"/>
            <a:ext cx="5026025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/>
          <a:p>
            <a:pPr defTabSz="91440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590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 txBox="1">
            <a:spLocks noGrp="1" noChangeArrowheads="1"/>
          </p:cNvSpPr>
          <p:nvPr/>
        </p:nvSpPr>
        <p:spPr bwMode="auto"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 anchor="b"/>
          <a:lstStyle>
            <a:lvl1pPr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1pPr>
            <a:lvl2pPr marL="735013" indent="-280988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2pPr>
            <a:lvl3pPr marL="1131888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3pPr>
            <a:lvl4pPr marL="1584325" indent="-225425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4pPr>
            <a:lvl5pPr marL="2038350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5pPr>
            <a:lvl6pPr marL="24955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6pPr>
            <a:lvl7pPr marL="29527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7pPr>
            <a:lvl8pPr marL="34099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8pPr>
            <a:lvl9pPr marL="38671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9pPr>
          </a:lstStyle>
          <a:p>
            <a:pPr marL="0" marR="0" lvl="0" indent="0" algn="r" defTabSz="91281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5B95C-C38E-4BE0-9ACB-B5217FE53A2C}" type="slidenum"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ヒラギノ角ゴ ProN W3" pitchFamily="-106" charset="-128"/>
                <a:cs typeface="Arial" charset="0"/>
                <a:sym typeface="Arial" charset="0"/>
              </a:rPr>
              <a:pPr marL="0" marR="0" lvl="0" indent="0" algn="r" defTabSz="9128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ヒラギノ角ゴ ProN W3" pitchFamily="-106" charset="-128"/>
              <a:cs typeface="Arial" charset="0"/>
              <a:sym typeface="Arial" charset="0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67238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43400"/>
            <a:ext cx="5026025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/>
          <a:p>
            <a:pPr defTabSz="91440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1302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 txBox="1">
            <a:spLocks noGrp="1" noChangeArrowheads="1"/>
          </p:cNvSpPr>
          <p:nvPr/>
        </p:nvSpPr>
        <p:spPr bwMode="auto"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 anchor="b"/>
          <a:lstStyle>
            <a:lvl1pPr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1pPr>
            <a:lvl2pPr marL="735013" indent="-280988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2pPr>
            <a:lvl3pPr marL="1131888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3pPr>
            <a:lvl4pPr marL="1584325" indent="-225425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4pPr>
            <a:lvl5pPr marL="2038350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5pPr>
            <a:lvl6pPr marL="24955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6pPr>
            <a:lvl7pPr marL="29527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7pPr>
            <a:lvl8pPr marL="34099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8pPr>
            <a:lvl9pPr marL="38671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9pPr>
          </a:lstStyle>
          <a:p>
            <a:pPr marL="0" marR="0" lvl="0" indent="0" algn="r" defTabSz="91281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9BF70-A455-4F1A-8306-4A6636777CE7}" type="slidenum"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ヒラギノ角ゴ ProN W3" pitchFamily="-106" charset="-128"/>
                <a:cs typeface="Arial" charset="0"/>
                <a:sym typeface="Arial" charset="0"/>
              </a:rPr>
              <a:pPr marL="0" marR="0" lvl="0" indent="0" algn="r" defTabSz="9128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ヒラギノ角ゴ ProN W3" pitchFamily="-106" charset="-128"/>
              <a:cs typeface="Arial" charset="0"/>
              <a:sym typeface="Arial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67238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43400"/>
            <a:ext cx="5026025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/>
          <a:p>
            <a:pPr defTabSz="91440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0081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 txBox="1">
            <a:spLocks noGrp="1" noChangeArrowheads="1"/>
          </p:cNvSpPr>
          <p:nvPr/>
        </p:nvSpPr>
        <p:spPr bwMode="auto"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 anchor="b"/>
          <a:lstStyle>
            <a:lvl1pPr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1pPr>
            <a:lvl2pPr marL="735013" indent="-280988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2pPr>
            <a:lvl3pPr marL="1131888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3pPr>
            <a:lvl4pPr marL="1584325" indent="-225425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4pPr>
            <a:lvl5pPr marL="2038350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5pPr>
            <a:lvl6pPr marL="24955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6pPr>
            <a:lvl7pPr marL="29527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7pPr>
            <a:lvl8pPr marL="34099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8pPr>
            <a:lvl9pPr marL="38671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9pPr>
          </a:lstStyle>
          <a:p>
            <a:pPr marL="0" marR="0" lvl="0" indent="0" algn="r" defTabSz="91281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0658AB-B23C-4E8B-AA77-0C36B224C56E}" type="slidenum"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ヒラギノ角ゴ ProN W3" pitchFamily="-106" charset="-128"/>
                <a:cs typeface="Arial" charset="0"/>
                <a:sym typeface="Arial" charset="0"/>
              </a:rPr>
              <a:pPr marL="0" marR="0" lvl="0" indent="0" algn="r" defTabSz="9128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ヒラギノ角ゴ ProN W3" pitchFamily="-106" charset="-128"/>
              <a:cs typeface="Arial" charset="0"/>
              <a:sym typeface="Arial" charset="0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67238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43400"/>
            <a:ext cx="5026025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/>
          <a:p>
            <a:pPr defTabSz="91440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5686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 txBox="1">
            <a:spLocks noGrp="1" noChangeArrowheads="1"/>
          </p:cNvSpPr>
          <p:nvPr/>
        </p:nvSpPr>
        <p:spPr bwMode="auto"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 anchor="b"/>
          <a:lstStyle>
            <a:lvl1pPr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1pPr>
            <a:lvl2pPr marL="735013" indent="-280988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2pPr>
            <a:lvl3pPr marL="1131888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3pPr>
            <a:lvl4pPr marL="1584325" indent="-225425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4pPr>
            <a:lvl5pPr marL="2038350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5pPr>
            <a:lvl6pPr marL="24955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6pPr>
            <a:lvl7pPr marL="29527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7pPr>
            <a:lvl8pPr marL="34099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8pPr>
            <a:lvl9pPr marL="38671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9pPr>
          </a:lstStyle>
          <a:p>
            <a:pPr marL="0" marR="0" lvl="0" indent="0" algn="r" defTabSz="91281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75F688-2557-4E9E-A600-3C6F168F8D69}" type="slidenum"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ヒラギノ角ゴ ProN W3" pitchFamily="-106" charset="-128"/>
                <a:cs typeface="Arial" charset="0"/>
                <a:sym typeface="Arial" charset="0"/>
              </a:rPr>
              <a:pPr marL="0" marR="0" lvl="0" indent="0" algn="r" defTabSz="9128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ヒラギノ角ゴ ProN W3" pitchFamily="-106" charset="-128"/>
              <a:cs typeface="Arial" charset="0"/>
              <a:sym typeface="Arial" charset="0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67238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43400"/>
            <a:ext cx="5026025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/>
          <a:p>
            <a:pPr defTabSz="91440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4255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6175" y="685800"/>
            <a:ext cx="4567238" cy="3425825"/>
          </a:xfrm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xfrm>
            <a:off x="914815" y="4343713"/>
            <a:ext cx="5028370" cy="41138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1" rIns="91402" bIns="45701"/>
          <a:lstStyle/>
          <a:p>
            <a:pPr eaLnBrk="1" hangingPunct="1"/>
            <a:endParaRPr lang="en-US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2100" name="Slide Number Placeholder 3"/>
          <p:cNvSpPr txBox="1">
            <a:spLocks noGrp="1"/>
          </p:cNvSpPr>
          <p:nvPr/>
        </p:nvSpPr>
        <p:spPr bwMode="auto">
          <a:xfrm>
            <a:off x="3886408" y="8685863"/>
            <a:ext cx="2971593" cy="45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1" rIns="91402" bIns="45701" anchor="b"/>
          <a:lstStyle>
            <a:lvl1pPr defTabSz="9652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defTabSz="9652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defTabSz="9652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defTabSz="9652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defTabSz="9652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algn="ctr" defTabSz="9652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algn="ctr" defTabSz="9652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algn="ctr" defTabSz="9652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algn="ctr" defTabSz="9652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652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055D20-2C94-4B8D-AC38-D935E340C761}" type="slidenum">
              <a:rPr kumimoji="0" lang="en-US" altLang="en-US" sz="13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itchFamily="34" charset="0"/>
              </a:rPr>
              <a:pPr marL="0" marR="0" lvl="0" indent="0" algn="r" defTabSz="965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3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196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 txBox="1">
            <a:spLocks noGrp="1" noChangeArrowheads="1"/>
          </p:cNvSpPr>
          <p:nvPr/>
        </p:nvSpPr>
        <p:spPr bwMode="auto"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 anchor="b"/>
          <a:lstStyle>
            <a:lvl1pPr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1pPr>
            <a:lvl2pPr marL="735013" indent="-280988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2pPr>
            <a:lvl3pPr marL="1131888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3pPr>
            <a:lvl4pPr marL="1584325" indent="-225425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4pPr>
            <a:lvl5pPr marL="2038350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5pPr>
            <a:lvl6pPr marL="24955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6pPr>
            <a:lvl7pPr marL="29527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7pPr>
            <a:lvl8pPr marL="34099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8pPr>
            <a:lvl9pPr marL="38671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9pPr>
          </a:lstStyle>
          <a:p>
            <a:pPr marL="0" marR="0" lvl="0" indent="0" algn="r" defTabSz="91281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91E03-4A4D-4B9E-8850-6C5BF39A5881}" type="slidenum"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ヒラギノ角ゴ ProN W3" pitchFamily="-106" charset="-128"/>
                <a:cs typeface="Arial" charset="0"/>
                <a:sym typeface="Arial" charset="0"/>
              </a:rPr>
              <a:pPr marL="0" marR="0" lvl="0" indent="0" algn="r" defTabSz="9128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ヒラギノ角ゴ ProN W3" pitchFamily="-106" charset="-128"/>
              <a:cs typeface="Arial" charset="0"/>
              <a:sym typeface="Arial" charset="0"/>
            </a:endParaRPr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67238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43400"/>
            <a:ext cx="5026025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/>
          <a:p>
            <a:pPr defTabSz="91440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7773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 txBox="1">
            <a:spLocks noGrp="1" noChangeArrowheads="1"/>
          </p:cNvSpPr>
          <p:nvPr/>
        </p:nvSpPr>
        <p:spPr bwMode="auto"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 anchor="b"/>
          <a:lstStyle>
            <a:lvl1pPr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1pPr>
            <a:lvl2pPr marL="735013" indent="-280988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2pPr>
            <a:lvl3pPr marL="1131888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3pPr>
            <a:lvl4pPr marL="1584325" indent="-225425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4pPr>
            <a:lvl5pPr marL="2038350" indent="-227013" defTabSz="912813" eaLnBrk="0" hangingPunct="0"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5pPr>
            <a:lvl6pPr marL="24955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6pPr>
            <a:lvl7pPr marL="29527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7pPr>
            <a:lvl8pPr marL="34099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8pPr>
            <a:lvl9pPr marL="3867150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ヒラギノ角ゴ ProN W3" pitchFamily="-106" charset="-128"/>
                <a:sym typeface="Arial" charset="0"/>
              </a:defRPr>
            </a:lvl9pPr>
          </a:lstStyle>
          <a:p>
            <a:pPr marL="0" marR="0" lvl="0" indent="0" algn="r" defTabSz="91281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754127-13DD-439E-BA60-26C835CA7AF9}" type="slidenum"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ヒラギノ角ゴ ProN W3" pitchFamily="-106" charset="-128"/>
                <a:cs typeface="Arial" charset="0"/>
                <a:sym typeface="Arial" charset="0"/>
              </a:rPr>
              <a:pPr marL="0" marR="0" lvl="0" indent="0" algn="r" defTabSz="9128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ヒラギノ角ゴ ProN W3" pitchFamily="-106" charset="-128"/>
              <a:cs typeface="Arial" charset="0"/>
              <a:sym typeface="Arial" charset="0"/>
            </a:endParaRPr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67238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43400"/>
            <a:ext cx="5026025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/>
          <a:p>
            <a:pPr defTabSz="91440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2583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847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61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411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CE96C-4EFE-E34B-900D-4F51E24FB4D0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F80C5-9854-EC47-95B1-FAC3A7F4BD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030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1194"/>
            <a:ext cx="10972800" cy="79532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600" y="1069966"/>
            <a:ext cx="10972800" cy="530235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D385B-830B-C644-B67D-181FA0E45103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6B2DE-45BE-D448-8BC5-7ED5566FE7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2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042988"/>
            <a:ext cx="5384800" cy="5083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042988"/>
            <a:ext cx="5384800" cy="5083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BD68E-31AB-E64D-A2CB-874302D40883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000F3-2DA2-8942-9E26-0FC463B5A6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516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28797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28797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09600" y="4610732"/>
            <a:ext cx="10972800" cy="151543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5CE31-6B67-8C42-94CC-637C16A57260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F1DA2-E2E5-2845-95AF-534454FBB4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1920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EEF23-12F9-894A-8263-DB653201C8A9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D95D0-F67B-C14F-9778-ACB80CD000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5262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3"/>
          </p:nvPr>
        </p:nvSpPr>
        <p:spPr>
          <a:xfrm>
            <a:off x="609600" y="1600200"/>
            <a:ext cx="10972800" cy="4525963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95E8D-1470-9B48-9E78-ECEFA7DFF9E5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D6386-1AD3-6B49-A4D9-E947C028FF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8167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3"/>
          </p:nvPr>
        </p:nvSpPr>
        <p:spPr>
          <a:xfrm>
            <a:off x="609600" y="1600200"/>
            <a:ext cx="10972800" cy="4525963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09600" y="1069976"/>
            <a:ext cx="10972800" cy="530225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473BA-6621-2E4A-AED6-08F9098DD4EF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3C453-38B5-DE42-884A-5CF6149CF3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5900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ome_Backgroun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1270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EWN_Logo_1SEP11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1" y="2754314"/>
            <a:ext cx="4038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 userDrawn="1"/>
        </p:nvCxnSpPr>
        <p:spPr>
          <a:xfrm>
            <a:off x="4929717" y="2319338"/>
            <a:ext cx="0" cy="2544762"/>
          </a:xfrm>
          <a:prstGeom prst="line">
            <a:avLst/>
          </a:prstGeom>
          <a:ln>
            <a:solidFill>
              <a:srgbClr val="0051B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7743" y="2302151"/>
            <a:ext cx="6643653" cy="1190376"/>
          </a:xfrm>
        </p:spPr>
        <p:txBody>
          <a:bodyPr/>
          <a:lstStyle>
            <a:lvl1pPr>
              <a:defRPr b="1">
                <a:solidFill>
                  <a:srgbClr val="0051B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5137743" y="3847755"/>
            <a:ext cx="6643872" cy="478642"/>
          </a:xfrm>
        </p:spPr>
        <p:txBody>
          <a:bodyPr/>
          <a:lstStyle>
            <a:lvl1pPr marL="0" indent="0" algn="l">
              <a:buFont typeface="Arial"/>
              <a:buNone/>
              <a:defRPr>
                <a:solidFill>
                  <a:schemeClr val="tx1"/>
                </a:solidFill>
              </a:defRPr>
            </a:lvl1pPr>
            <a:lvl2pPr marL="457200" indent="0" algn="l">
              <a:buNone/>
              <a:defRPr>
                <a:solidFill>
                  <a:srgbClr val="0066CC"/>
                </a:solidFill>
              </a:defRPr>
            </a:lvl2pPr>
            <a:lvl3pPr marL="914400" indent="0" algn="l">
              <a:buNone/>
              <a:defRPr>
                <a:solidFill>
                  <a:srgbClr val="0066CC"/>
                </a:solidFill>
              </a:defRPr>
            </a:lvl3pPr>
            <a:lvl4pPr marL="1371600" indent="0" algn="l">
              <a:buNone/>
              <a:defRPr>
                <a:solidFill>
                  <a:srgbClr val="0066CC"/>
                </a:solidFill>
              </a:defRPr>
            </a:lvl4pPr>
            <a:lvl5pPr marL="1828800" indent="0" algn="l">
              <a:buNone/>
              <a:defRPr>
                <a:solidFill>
                  <a:srgbClr val="0066C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137151" y="4500656"/>
            <a:ext cx="6644245" cy="355228"/>
          </a:xfr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6200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5705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4EB14-2D48-974E-B221-D7ADA2A07B41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09017-645D-5A41-843E-9C98D13469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67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2D2C7-6D92-A248-9B18-A06B849D261B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2E9F6-EF64-7642-8259-125B4C1EEA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4703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58610-2DDE-084E-89FF-4ED9B78D1B8E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92B57-4DAA-A748-A8E2-6FEE3266B8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4732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836CC-AA8C-2140-A82E-424BFDC7B351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DF7E1-FB92-134F-B924-3D162FEBAA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3678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E356-63BD-C24C-BB82-05AC7DE61274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ACE10-C994-2E48-B640-BA2C6AC598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5512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B9C8B-8A3E-F744-A8DB-4FF3A07B7AD4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D1E29-54FF-B245-A8C2-3A77578C20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4523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ome_Backgroun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EWN_Logo_1SEP11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1" y="2619375"/>
            <a:ext cx="40386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 userDrawn="1"/>
        </p:nvCxnSpPr>
        <p:spPr>
          <a:xfrm>
            <a:off x="4929717" y="2614614"/>
            <a:ext cx="0" cy="12414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7743" y="2596791"/>
            <a:ext cx="6643653" cy="473924"/>
          </a:xfrm>
        </p:spPr>
        <p:txBody>
          <a:bodyPr/>
          <a:lstStyle>
            <a:lvl1pPr>
              <a:defRPr b="1">
                <a:solidFill>
                  <a:srgbClr val="59595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5136963" y="3070715"/>
            <a:ext cx="6643872" cy="768235"/>
          </a:xfrm>
        </p:spPr>
        <p:txBody>
          <a:bodyPr/>
          <a:lstStyle>
            <a:lvl1pPr marL="0" indent="0" algn="l">
              <a:buFont typeface="Arial"/>
              <a:buNone/>
              <a:defRPr>
                <a:solidFill>
                  <a:srgbClr val="0066CC"/>
                </a:solidFill>
              </a:defRPr>
            </a:lvl1pPr>
            <a:lvl2pPr marL="457200" indent="0" algn="l">
              <a:buNone/>
              <a:defRPr>
                <a:solidFill>
                  <a:srgbClr val="0066CC"/>
                </a:solidFill>
              </a:defRPr>
            </a:lvl2pPr>
            <a:lvl3pPr marL="914400" indent="0" algn="l">
              <a:buNone/>
              <a:defRPr>
                <a:solidFill>
                  <a:srgbClr val="0066CC"/>
                </a:solidFill>
              </a:defRPr>
            </a:lvl3pPr>
            <a:lvl4pPr marL="1371600" indent="0" algn="l">
              <a:buNone/>
              <a:defRPr>
                <a:solidFill>
                  <a:srgbClr val="0066CC"/>
                </a:solidFill>
              </a:defRPr>
            </a:lvl4pPr>
            <a:lvl5pPr marL="1828800" indent="0" algn="l">
              <a:buNone/>
              <a:defRPr>
                <a:solidFill>
                  <a:srgbClr val="0066C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5881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080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49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073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821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566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961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389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A4E1C-2E09-4C0D-A916-F1494B3B560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B7F3C-6634-4733-A8EF-9731F4AA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5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105306"/>
            <a:ext cx="10972800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128890"/>
            <a:ext cx="10972800" cy="4997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540C1B2-BB85-554F-BC3F-275614ABD114}" type="datetime4">
              <a:rPr lang="en-CA"/>
              <a:pPr>
                <a:defRPr/>
              </a:pPr>
              <a:t>October 10, 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65133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84FC778-6A12-894A-8607-8E812CC136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7" descr="EWN_Logo_1SEP11.eps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356351"/>
            <a:ext cx="227753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609600" y="6237312"/>
            <a:ext cx="10972800" cy="0"/>
          </a:xfrm>
          <a:prstGeom prst="line">
            <a:avLst/>
          </a:prstGeom>
          <a:ln w="12700" cmpd="sng">
            <a:solidFill>
              <a:srgbClr val="0051BA">
                <a:alpha val="7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574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ft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0051BA"/>
          </a:solidFill>
          <a:latin typeface="Helvetica"/>
          <a:ea typeface="ＭＳ Ｐゴシック" charset="0"/>
          <a:cs typeface="Helvetica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CC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CC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CC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CC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CC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CC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CC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CC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•"/>
        <a:defRPr sz="2400" kern="1200">
          <a:solidFill>
            <a:schemeClr val="tx1"/>
          </a:solidFill>
          <a:latin typeface="Helvetica"/>
          <a:ea typeface="ＭＳ Ｐゴシック" charset="0"/>
          <a:cs typeface="Helvetica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–"/>
        <a:defRPr sz="2000" kern="1200">
          <a:solidFill>
            <a:schemeClr val="tx1"/>
          </a:solidFill>
          <a:latin typeface="Helvetica"/>
          <a:ea typeface="ＭＳ Ｐゴシック" charset="0"/>
          <a:cs typeface="Helvetic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•"/>
        <a:defRPr kern="1200">
          <a:solidFill>
            <a:schemeClr val="tx1"/>
          </a:solidFill>
          <a:latin typeface="Helvetica"/>
          <a:ea typeface="ＭＳ Ｐゴシック" charset="0"/>
          <a:cs typeface="Helvetic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–"/>
        <a:defRPr sz="1600" kern="1200">
          <a:solidFill>
            <a:schemeClr val="tx1"/>
          </a:solidFill>
          <a:latin typeface="Helvetica"/>
          <a:ea typeface="ＭＳ Ｐゴシック" charset="0"/>
          <a:cs typeface="Helvetic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»"/>
        <a:defRPr sz="1400" kern="1200">
          <a:solidFill>
            <a:schemeClr val="tx1"/>
          </a:solidFill>
          <a:latin typeface="Helvetica"/>
          <a:ea typeface="ＭＳ Ｐゴシック" charset="0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EdgeMarc CLI commands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398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Grp="1" noChangeArrowheads="1"/>
          </p:cNvSpPr>
          <p:nvPr/>
        </p:nvSpPr>
        <p:spPr bwMode="auto">
          <a:xfrm>
            <a:off x="1524000" y="58483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0D5C732-0F90-440D-B182-FD38603F2819}" type="slidenum">
              <a:rPr lang="en-US" sz="1200" kern="0"/>
              <a:pPr>
                <a:defRPr/>
              </a:pPr>
              <a:t>10</a:t>
            </a:fld>
            <a:endParaRPr lang="en-US" sz="1200" kern="0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838200"/>
            <a:ext cx="8229600" cy="5029200"/>
          </a:xfrm>
        </p:spPr>
        <p:txBody>
          <a:bodyPr/>
          <a:lstStyle/>
          <a:p>
            <a:pPr marL="827088" lvl="1" indent="-317500" defTabSz="1019175">
              <a:lnSpc>
                <a:spcPct val="80000"/>
              </a:lnSpc>
            </a:pPr>
            <a:endParaRPr lang="en-US" altLang="en-US" sz="1400" dirty="0"/>
          </a:p>
          <a:p>
            <a:pPr marL="509588" lvl="1" indent="0" defTabSz="1019175">
              <a:lnSpc>
                <a:spcPct val="80000"/>
              </a:lnSpc>
              <a:buNone/>
            </a:pPr>
            <a:r>
              <a:rPr lang="en-US" altLang="en-US" sz="1400" dirty="0"/>
              <a:t># </a:t>
            </a:r>
            <a:r>
              <a:rPr lang="en-US" altLang="en-US" sz="1200" b="1" dirty="0"/>
              <a:t>cd </a:t>
            </a:r>
            <a:r>
              <a:rPr lang="en-US" altLang="en-US" sz="1200" b="1" dirty="0" err="1"/>
              <a:t>etc</a:t>
            </a:r>
            <a:r>
              <a:rPr lang="en-US" altLang="en-US" sz="1200" b="1" dirty="0"/>
              <a:t>/</a:t>
            </a:r>
            <a:r>
              <a:rPr lang="en-US" altLang="en-US" sz="1200" b="1" dirty="0" err="1"/>
              <a:t>config</a:t>
            </a:r>
            <a:endParaRPr lang="en-US" altLang="en-US" sz="1200" b="1" dirty="0"/>
          </a:p>
          <a:p>
            <a:pPr marL="509588" lvl="1" indent="0" defTabSz="1019175">
              <a:lnSpc>
                <a:spcPct val="80000"/>
              </a:lnSpc>
              <a:buNone/>
            </a:pPr>
            <a:r>
              <a:rPr lang="en-US" altLang="en-US" sz="1400" dirty="0"/>
              <a:t># </a:t>
            </a:r>
            <a:r>
              <a:rPr lang="en-US" altLang="en-US" sz="1200" b="1" dirty="0"/>
              <a:t>cat sipclients.2</a:t>
            </a:r>
            <a:r>
              <a:rPr lang="en-US" altLang="en-US" sz="1400" dirty="0"/>
              <a:t> </a:t>
            </a:r>
          </a:p>
          <a:p>
            <a:pPr marL="509588" lvl="1" indent="0" defTabSz="1019175">
              <a:lnSpc>
                <a:spcPct val="80000"/>
              </a:lnSpc>
              <a:buNone/>
            </a:pPr>
            <a:br>
              <a:rPr lang="en-US" altLang="en-US" sz="1400" dirty="0"/>
            </a:br>
            <a:endParaRPr lang="en-US" altLang="en-US" sz="1400" dirty="0"/>
          </a:p>
          <a:p>
            <a:pPr marL="509588" lvl="1" indent="0" defTabSz="1019175">
              <a:lnSpc>
                <a:spcPct val="80000"/>
              </a:lnSpc>
              <a:buNone/>
            </a:pPr>
            <a:r>
              <a:rPr lang="en-US" altLang="en-US" sz="1200" dirty="0">
                <a:latin typeface="Courier New" pitchFamily="49" charset="0"/>
              </a:rPr>
              <a:t>* 192.168.2.252 1025 6304474938 </a:t>
            </a:r>
            <a:r>
              <a:rPr lang="en-US" altLang="en-US" sz="1200" dirty="0" err="1">
                <a:latin typeface="Courier New" pitchFamily="49" charset="0"/>
              </a:rPr>
              <a:t>uri</a:t>
            </a:r>
            <a:r>
              <a:rPr lang="en-US" altLang="en-US" sz="1200" dirty="0">
                <a:latin typeface="Courier New" pitchFamily="49" charset="0"/>
              </a:rPr>
              <a:t>=sip:6304474938@192.168.2.252:1025 </a:t>
            </a:r>
            <a:r>
              <a:rPr lang="en-US" altLang="en-US" sz="1200" dirty="0" err="1">
                <a:latin typeface="Courier New" pitchFamily="49" charset="0"/>
              </a:rPr>
              <a:t>ndm</a:t>
            </a:r>
            <a:r>
              <a:rPr lang="en-US" altLang="en-US" sz="1200" dirty="0">
                <a:latin typeface="Courier New" pitchFamily="49" charset="0"/>
              </a:rPr>
              <a:t>=0 user=6304474938 </a:t>
            </a:r>
            <a:r>
              <a:rPr lang="en-US" altLang="en-US" sz="1200" dirty="0" err="1">
                <a:latin typeface="Courier New" pitchFamily="49" charset="0"/>
              </a:rPr>
              <a:t>nat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trn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trp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blaport</a:t>
            </a:r>
            <a:r>
              <a:rPr lang="en-US" altLang="en-US" sz="1200" dirty="0">
                <a:latin typeface="Courier New" pitchFamily="49" charset="0"/>
              </a:rPr>
              <a:t>=5060</a:t>
            </a:r>
            <a:br>
              <a:rPr lang="en-US" altLang="en-US" sz="1200" dirty="0">
                <a:latin typeface="Courier New" pitchFamily="49" charset="0"/>
              </a:rPr>
            </a:br>
            <a:endParaRPr lang="en-US" altLang="en-US" sz="1200" dirty="0">
              <a:latin typeface="Courier New" pitchFamily="49" charset="0"/>
            </a:endParaRPr>
          </a:p>
          <a:p>
            <a:pPr marL="509588" lvl="1" indent="0" defTabSz="1019175">
              <a:lnSpc>
                <a:spcPct val="80000"/>
              </a:lnSpc>
              <a:buNone/>
            </a:pPr>
            <a:r>
              <a:rPr lang="en-US" altLang="en-US" sz="1200" dirty="0">
                <a:latin typeface="Courier New" pitchFamily="49" charset="0"/>
              </a:rPr>
              <a:t>* 192.168.2.16 5060 6304474942 </a:t>
            </a:r>
            <a:r>
              <a:rPr lang="en-US" altLang="en-US" sz="1200" dirty="0" err="1">
                <a:latin typeface="Courier New" pitchFamily="49" charset="0"/>
              </a:rPr>
              <a:t>uri</a:t>
            </a:r>
            <a:r>
              <a:rPr lang="en-US" altLang="en-US" sz="1200" dirty="0">
                <a:latin typeface="Courier New" pitchFamily="49" charset="0"/>
              </a:rPr>
              <a:t>=sip:6304474942@192.168.2.16:5060 </a:t>
            </a:r>
            <a:r>
              <a:rPr lang="en-US" altLang="en-US" sz="1200" dirty="0" err="1">
                <a:latin typeface="Courier New" pitchFamily="49" charset="0"/>
              </a:rPr>
              <a:t>ndm</a:t>
            </a:r>
            <a:r>
              <a:rPr lang="en-US" altLang="en-US" sz="1200" dirty="0">
                <a:latin typeface="Courier New" pitchFamily="49" charset="0"/>
              </a:rPr>
              <a:t>=0 user=6304474942 </a:t>
            </a:r>
            <a:r>
              <a:rPr lang="en-US" altLang="en-US" sz="1200" dirty="0" err="1">
                <a:latin typeface="Courier New" pitchFamily="49" charset="0"/>
              </a:rPr>
              <a:t>nat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trn</a:t>
            </a:r>
            <a:r>
              <a:rPr lang="en-US" altLang="en-US" sz="1200" dirty="0">
                <a:latin typeface="Courier New" pitchFamily="49" charset="0"/>
              </a:rPr>
              <a:t>=1 </a:t>
            </a:r>
            <a:r>
              <a:rPr lang="en-US" altLang="en-US" sz="1200" dirty="0" err="1">
                <a:latin typeface="Courier New" pitchFamily="49" charset="0"/>
              </a:rPr>
              <a:t>trp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blaport</a:t>
            </a:r>
            <a:r>
              <a:rPr lang="en-US" altLang="en-US" sz="1200" dirty="0">
                <a:latin typeface="Courier New" pitchFamily="49" charset="0"/>
              </a:rPr>
              <a:t>=5060</a:t>
            </a:r>
            <a:br>
              <a:rPr lang="en-US" altLang="en-US" sz="1200" dirty="0">
                <a:latin typeface="Courier New" pitchFamily="49" charset="0"/>
              </a:rPr>
            </a:br>
            <a:endParaRPr lang="en-US" altLang="en-US" sz="1200" dirty="0">
              <a:latin typeface="Courier New" pitchFamily="49" charset="0"/>
            </a:endParaRPr>
          </a:p>
          <a:p>
            <a:pPr marL="509588" lvl="1" indent="0" defTabSz="1019175">
              <a:lnSpc>
                <a:spcPct val="80000"/>
              </a:lnSpc>
              <a:buNone/>
            </a:pPr>
            <a:r>
              <a:rPr lang="en-US" altLang="en-US" sz="1200" dirty="0">
                <a:latin typeface="Courier New" pitchFamily="49" charset="0"/>
              </a:rPr>
              <a:t>* 192.168.2.11 5060 6304474941 </a:t>
            </a:r>
            <a:r>
              <a:rPr lang="en-US" altLang="en-US" sz="1200" dirty="0" err="1">
                <a:latin typeface="Courier New" pitchFamily="49" charset="0"/>
              </a:rPr>
              <a:t>uri</a:t>
            </a:r>
            <a:r>
              <a:rPr lang="en-US" altLang="en-US" sz="1200" dirty="0">
                <a:latin typeface="Courier New" pitchFamily="49" charset="0"/>
              </a:rPr>
              <a:t>=sip:6304474941@192.168.2.11:5060 </a:t>
            </a:r>
            <a:r>
              <a:rPr lang="en-US" altLang="en-US" sz="1200" dirty="0" err="1">
                <a:latin typeface="Courier New" pitchFamily="49" charset="0"/>
              </a:rPr>
              <a:t>ndm</a:t>
            </a:r>
            <a:r>
              <a:rPr lang="en-US" altLang="en-US" sz="1200" dirty="0">
                <a:latin typeface="Courier New" pitchFamily="49" charset="0"/>
              </a:rPr>
              <a:t>=0 user=6304474941 </a:t>
            </a:r>
            <a:r>
              <a:rPr lang="en-US" altLang="en-US" sz="1200" dirty="0" err="1">
                <a:latin typeface="Courier New" pitchFamily="49" charset="0"/>
              </a:rPr>
              <a:t>nat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trn</a:t>
            </a:r>
            <a:r>
              <a:rPr lang="en-US" altLang="en-US" sz="1200" dirty="0">
                <a:latin typeface="Courier New" pitchFamily="49" charset="0"/>
              </a:rPr>
              <a:t>=1 </a:t>
            </a:r>
            <a:r>
              <a:rPr lang="en-US" altLang="en-US" sz="1200" dirty="0" err="1">
                <a:latin typeface="Courier New" pitchFamily="49" charset="0"/>
              </a:rPr>
              <a:t>trp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suburi</a:t>
            </a:r>
            <a:r>
              <a:rPr lang="en-US" altLang="en-US" sz="1200" dirty="0">
                <a:latin typeface="Courier New" pitchFamily="49" charset="0"/>
              </a:rPr>
              <a:t>=sip:SD8ts86-meccfempfbv5t0sqkvm2p4ji24k6hvgi096hfq92fugh9jpfhi0o0ohg6ohg00ho120mqobp82plsffoaofndsnk4o4u7e066qv4e50000107@12.194.226.140:5060;att=HATTCENTREX-5cfhslaerassa;transport=</a:t>
            </a:r>
            <a:r>
              <a:rPr lang="en-US" altLang="en-US" sz="1200" dirty="0" err="1">
                <a:latin typeface="Courier New" pitchFamily="49" charset="0"/>
              </a:rPr>
              <a:t>udp</a:t>
            </a:r>
            <a:r>
              <a:rPr lang="en-US" altLang="en-US" sz="1200" dirty="0">
                <a:latin typeface="Courier New" pitchFamily="49" charset="0"/>
              </a:rPr>
              <a:t> </a:t>
            </a:r>
            <a:r>
              <a:rPr lang="en-US" altLang="en-US" sz="1200" dirty="0" err="1">
                <a:latin typeface="Courier New" pitchFamily="49" charset="0"/>
              </a:rPr>
              <a:t>subuser</a:t>
            </a:r>
            <a:r>
              <a:rPr lang="en-US" altLang="en-US" sz="1200" dirty="0">
                <a:latin typeface="Courier New" pitchFamily="49" charset="0"/>
              </a:rPr>
              <a:t>=SD8ts86-meccfempfbv5t0sqkvm2p4ji24k6hvgi096hfq92fugh9jpfhi0o0ohg6ohg00ho120mqobp82plsffoaofndsnk4o4u7e066qv4e50000107 </a:t>
            </a:r>
            <a:r>
              <a:rPr lang="en-US" altLang="en-US" sz="1200" dirty="0" err="1">
                <a:latin typeface="Courier New" pitchFamily="49" charset="0"/>
              </a:rPr>
              <a:t>blaport</a:t>
            </a:r>
            <a:r>
              <a:rPr lang="en-US" altLang="en-US" sz="1200" dirty="0">
                <a:latin typeface="Courier New" pitchFamily="49" charset="0"/>
              </a:rPr>
              <a:t>=5060</a:t>
            </a:r>
            <a:br>
              <a:rPr lang="en-US" altLang="en-US" sz="1200" dirty="0">
                <a:latin typeface="Courier New" pitchFamily="49" charset="0"/>
              </a:rPr>
            </a:br>
            <a:endParaRPr lang="en-US" altLang="en-US" sz="1200" dirty="0">
              <a:latin typeface="Courier New" pitchFamily="49" charset="0"/>
            </a:endParaRPr>
          </a:p>
          <a:p>
            <a:pPr marL="509588" lvl="1" indent="0" defTabSz="1019175">
              <a:lnSpc>
                <a:spcPct val="80000"/>
              </a:lnSpc>
              <a:buNone/>
            </a:pPr>
            <a:r>
              <a:rPr lang="en-US" altLang="en-US" sz="1200" dirty="0">
                <a:latin typeface="Courier New" pitchFamily="49" charset="0"/>
              </a:rPr>
              <a:t>* 192.168.2.14 5060 6304474938-81754940 </a:t>
            </a:r>
            <a:r>
              <a:rPr lang="en-US" altLang="en-US" sz="1200" dirty="0" err="1">
                <a:latin typeface="Courier New" pitchFamily="49" charset="0"/>
              </a:rPr>
              <a:t>uri</a:t>
            </a:r>
            <a:r>
              <a:rPr lang="en-US" altLang="en-US" sz="1200" dirty="0">
                <a:latin typeface="Courier New" pitchFamily="49" charset="0"/>
              </a:rPr>
              <a:t>=sip:6304474938@192.168.2.14:5060;user=</a:t>
            </a:r>
            <a:r>
              <a:rPr lang="en-US" altLang="en-US" sz="1200" dirty="0" err="1">
                <a:latin typeface="Courier New" pitchFamily="49" charset="0"/>
              </a:rPr>
              <a:t>phone;transport</a:t>
            </a:r>
            <a:r>
              <a:rPr lang="en-US" altLang="en-US" sz="1200" dirty="0">
                <a:latin typeface="Courier New" pitchFamily="49" charset="0"/>
              </a:rPr>
              <a:t>=</a:t>
            </a:r>
            <a:r>
              <a:rPr lang="en-US" altLang="en-US" sz="1200" dirty="0" err="1">
                <a:latin typeface="Courier New" pitchFamily="49" charset="0"/>
              </a:rPr>
              <a:t>udp</a:t>
            </a:r>
            <a:r>
              <a:rPr lang="en-US" altLang="en-US" sz="1200" dirty="0">
                <a:latin typeface="Courier New" pitchFamily="49" charset="0"/>
              </a:rPr>
              <a:t> </a:t>
            </a:r>
            <a:r>
              <a:rPr lang="en-US" altLang="en-US" sz="1200" dirty="0" err="1">
                <a:latin typeface="Courier New" pitchFamily="49" charset="0"/>
              </a:rPr>
              <a:t>ndm</a:t>
            </a:r>
            <a:r>
              <a:rPr lang="en-US" altLang="en-US" sz="1200" dirty="0">
                <a:latin typeface="Courier New" pitchFamily="49" charset="0"/>
              </a:rPr>
              <a:t>=0 user=6304474938 </a:t>
            </a:r>
            <a:r>
              <a:rPr lang="en-US" altLang="en-US" sz="1200" dirty="0" err="1">
                <a:latin typeface="Courier New" pitchFamily="49" charset="0"/>
              </a:rPr>
              <a:t>nat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trn</a:t>
            </a:r>
            <a:r>
              <a:rPr lang="en-US" altLang="en-US" sz="1200" dirty="0">
                <a:latin typeface="Courier New" pitchFamily="49" charset="0"/>
              </a:rPr>
              <a:t>=1 </a:t>
            </a:r>
            <a:r>
              <a:rPr lang="en-US" altLang="en-US" sz="1200" dirty="0" err="1">
                <a:latin typeface="Courier New" pitchFamily="49" charset="0"/>
              </a:rPr>
              <a:t>trp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blaport</a:t>
            </a:r>
            <a:r>
              <a:rPr lang="en-US" altLang="en-US" sz="1200" dirty="0">
                <a:latin typeface="Courier New" pitchFamily="49" charset="0"/>
              </a:rPr>
              <a:t>=5060</a:t>
            </a:r>
            <a:br>
              <a:rPr lang="en-US" altLang="en-US" sz="1200" dirty="0">
                <a:latin typeface="Courier New" pitchFamily="49" charset="0"/>
              </a:rPr>
            </a:br>
            <a:endParaRPr lang="en-US" altLang="en-US" sz="1200" dirty="0">
              <a:latin typeface="Courier New" pitchFamily="49" charset="0"/>
            </a:endParaRPr>
          </a:p>
          <a:p>
            <a:pPr marL="509588" lvl="1" indent="0" defTabSz="1019175">
              <a:lnSpc>
                <a:spcPct val="80000"/>
              </a:lnSpc>
              <a:buNone/>
            </a:pPr>
            <a:r>
              <a:rPr lang="en-US" altLang="en-US" sz="1200" dirty="0">
                <a:latin typeface="Courier New" pitchFamily="49" charset="0"/>
              </a:rPr>
              <a:t>* 192.168.2.12 5060 6304474944 </a:t>
            </a:r>
            <a:r>
              <a:rPr lang="en-US" altLang="en-US" sz="1200" dirty="0" err="1">
                <a:latin typeface="Courier New" pitchFamily="49" charset="0"/>
              </a:rPr>
              <a:t>uri</a:t>
            </a:r>
            <a:r>
              <a:rPr lang="en-US" altLang="en-US" sz="1200" dirty="0">
                <a:latin typeface="Courier New" pitchFamily="49" charset="0"/>
              </a:rPr>
              <a:t>=sip:6304474944@192.168.2.12:5060 </a:t>
            </a:r>
            <a:r>
              <a:rPr lang="en-US" altLang="en-US" sz="1200" dirty="0" err="1">
                <a:latin typeface="Courier New" pitchFamily="49" charset="0"/>
              </a:rPr>
              <a:t>ndm</a:t>
            </a:r>
            <a:r>
              <a:rPr lang="en-US" altLang="en-US" sz="1200" dirty="0">
                <a:latin typeface="Courier New" pitchFamily="49" charset="0"/>
              </a:rPr>
              <a:t>=0 user=6304474944 </a:t>
            </a:r>
            <a:r>
              <a:rPr lang="en-US" altLang="en-US" sz="1200" dirty="0" err="1">
                <a:latin typeface="Courier New" pitchFamily="49" charset="0"/>
              </a:rPr>
              <a:t>nat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trn</a:t>
            </a:r>
            <a:r>
              <a:rPr lang="en-US" altLang="en-US" sz="1200" dirty="0">
                <a:latin typeface="Courier New" pitchFamily="49" charset="0"/>
              </a:rPr>
              <a:t>=1 </a:t>
            </a:r>
            <a:r>
              <a:rPr lang="en-US" altLang="en-US" sz="1200" dirty="0" err="1">
                <a:latin typeface="Courier New" pitchFamily="49" charset="0"/>
              </a:rPr>
              <a:t>trp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blaport</a:t>
            </a:r>
            <a:r>
              <a:rPr lang="en-US" altLang="en-US" sz="1200" dirty="0">
                <a:latin typeface="Courier New" pitchFamily="49" charset="0"/>
              </a:rPr>
              <a:t>=5060</a:t>
            </a:r>
            <a:br>
              <a:rPr lang="en-US" altLang="en-US" sz="1200" dirty="0">
                <a:latin typeface="Courier New" pitchFamily="49" charset="0"/>
              </a:rPr>
            </a:br>
            <a:endParaRPr lang="en-US" altLang="en-US" sz="1200" dirty="0">
              <a:latin typeface="Courier New" pitchFamily="49" charset="0"/>
            </a:endParaRPr>
          </a:p>
          <a:p>
            <a:pPr marL="509588" lvl="1" indent="0" defTabSz="1019175">
              <a:lnSpc>
                <a:spcPct val="80000"/>
              </a:lnSpc>
              <a:buNone/>
            </a:pPr>
            <a:r>
              <a:rPr lang="en-US" altLang="en-US" sz="1200" dirty="0">
                <a:latin typeface="Courier New" pitchFamily="49" charset="0"/>
              </a:rPr>
              <a:t>* 192.168.2.252 1025 6304474943 </a:t>
            </a:r>
            <a:r>
              <a:rPr lang="en-US" altLang="en-US" sz="1200" dirty="0" err="1">
                <a:latin typeface="Courier New" pitchFamily="49" charset="0"/>
              </a:rPr>
              <a:t>uri</a:t>
            </a:r>
            <a:r>
              <a:rPr lang="en-US" altLang="en-US" sz="1200" dirty="0">
                <a:latin typeface="Courier New" pitchFamily="49" charset="0"/>
              </a:rPr>
              <a:t>=sip:6304474943@192.168.2.252:1025 </a:t>
            </a:r>
            <a:r>
              <a:rPr lang="en-US" altLang="en-US" sz="1200" dirty="0" err="1">
                <a:latin typeface="Courier New" pitchFamily="49" charset="0"/>
              </a:rPr>
              <a:t>ndm</a:t>
            </a:r>
            <a:r>
              <a:rPr lang="en-US" altLang="en-US" sz="1200" dirty="0">
                <a:latin typeface="Courier New" pitchFamily="49" charset="0"/>
              </a:rPr>
              <a:t>=0 user=6304474943 </a:t>
            </a:r>
            <a:r>
              <a:rPr lang="en-US" altLang="en-US" sz="1200" dirty="0" err="1">
                <a:latin typeface="Courier New" pitchFamily="49" charset="0"/>
              </a:rPr>
              <a:t>nat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trn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trp</a:t>
            </a:r>
            <a:r>
              <a:rPr lang="en-US" altLang="en-US" sz="1200" dirty="0">
                <a:latin typeface="Courier New" pitchFamily="49" charset="0"/>
              </a:rPr>
              <a:t>=0 </a:t>
            </a:r>
            <a:r>
              <a:rPr lang="en-US" altLang="en-US" sz="1200" dirty="0" err="1">
                <a:latin typeface="Courier New" pitchFamily="49" charset="0"/>
              </a:rPr>
              <a:t>blaport</a:t>
            </a:r>
            <a:r>
              <a:rPr lang="en-US" altLang="en-US" sz="1200" dirty="0">
                <a:latin typeface="Courier New" pitchFamily="49" charset="0"/>
              </a:rPr>
              <a:t>=5060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dirty="0">
              <a:latin typeface="Courier New" pitchFamily="49" charset="0"/>
            </a:endParaRPr>
          </a:p>
        </p:txBody>
      </p:sp>
      <p:sp>
        <p:nvSpPr>
          <p:cNvPr id="187396" name="Rectangle 2"/>
          <p:cNvSpPr>
            <a:spLocks noChangeArrowheads="1"/>
          </p:cNvSpPr>
          <p:nvPr/>
        </p:nvSpPr>
        <p:spPr bwMode="auto">
          <a:xfrm>
            <a:off x="1981201" y="-152400"/>
            <a:ext cx="8037513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defTabSz="1019175" eaLnBrk="0" hangingPunct="0">
              <a:defRPr sz="28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algn="ctr" defTabSz="1019175" eaLnBrk="0" hangingPunct="0">
              <a:defRPr sz="28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algn="ctr" defTabSz="1019175" eaLnBrk="0" hangingPunct="0">
              <a:defRPr sz="28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algn="ctr" defTabSz="1019175" eaLnBrk="0" hangingPunct="0">
              <a:defRPr sz="28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algn="ctr" defTabSz="1019175" eaLnBrk="0" hangingPunct="0">
              <a:defRPr sz="28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457200" algn="ctr" defTabSz="1019175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914400" algn="ctr" defTabSz="1019175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1371600" algn="ctr" defTabSz="1019175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1828800" algn="ctr" defTabSz="1019175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n-US" altLang="en-US" kern="0"/>
              <a:t>Viewing the SIP Clients list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84376" y="457200"/>
            <a:ext cx="8037513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47738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defTabSz="947738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2pPr>
            <a:lvl3pPr algn="l" defTabSz="947738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3pPr>
            <a:lvl4pPr algn="l" defTabSz="947738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4pPr>
            <a:lvl5pPr algn="l" defTabSz="947738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5pPr>
            <a:lvl6pPr marL="457200" algn="l" defTabSz="947738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6pPr>
            <a:lvl7pPr marL="914400" algn="l" defTabSz="947738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7pPr>
            <a:lvl8pPr marL="1371600" algn="l" defTabSz="947738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8pPr>
            <a:lvl9pPr marL="1828800" algn="l" defTabSz="947738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9pPr>
          </a:lstStyle>
          <a:p>
            <a:pPr defTabSz="1019175"/>
            <a:r>
              <a:rPr lang="en-US" altLang="en-US" kern="0" dirty="0"/>
              <a:t>Viewing the SIP clients table</a:t>
            </a:r>
          </a:p>
          <a:p>
            <a:pPr defTabSz="1019175"/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3082349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5"/>
          <p:cNvSpPr txBox="1">
            <a:spLocks noGrp="1" noChangeArrowheads="1"/>
          </p:cNvSpPr>
          <p:nvPr/>
        </p:nvSpPr>
        <p:spPr bwMode="auto">
          <a:xfrm>
            <a:off x="1524000" y="584835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6CEF994-4199-4876-8186-E21DA200A732}" type="slidenum">
              <a:rPr lang="en-US" altLang="en-US" sz="1200" kern="0">
                <a:solidFill>
                  <a:schemeClr val="tx1"/>
                </a:solidFill>
                <a:cs typeface="Arial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 sz="1200" kern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91139" name="Title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/>
              <a:t>Debugging… debugged</a:t>
            </a:r>
          </a:p>
        </p:txBody>
      </p:sp>
      <p:sp>
        <p:nvSpPr>
          <p:cNvPr id="91140" name="Content Placeholder 2"/>
          <p:cNvSpPr>
            <a:spLocks noGrp="1"/>
          </p:cNvSpPr>
          <p:nvPr>
            <p:ph idx="4294967295"/>
          </p:nvPr>
        </p:nvSpPr>
        <p:spPr>
          <a:xfrm>
            <a:off x="2057400" y="1219200"/>
            <a:ext cx="7543800" cy="51816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1800" dirty="0"/>
              <a:t>When troubleshooting a case, it is optimal to pursue the following debug scenarios:</a:t>
            </a:r>
          </a:p>
          <a:p>
            <a:pPr marL="285750" indent="-285750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en-US" sz="1800" dirty="0"/>
              <a:t>Packet capture (</a:t>
            </a:r>
            <a:r>
              <a:rPr lang="en-US" altLang="en-US" sz="1800" dirty="0" err="1"/>
              <a:t>tcpdump</a:t>
            </a:r>
            <a:r>
              <a:rPr lang="en-US" altLang="en-US" sz="1800" dirty="0"/>
              <a:t>) using the ‘any’ interface flag</a:t>
            </a:r>
          </a:p>
          <a:p>
            <a:pPr marL="285750" indent="-285750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en-US" sz="1800" dirty="0"/>
              <a:t>Output of “</a:t>
            </a:r>
            <a:r>
              <a:rPr lang="en-US" altLang="en-US" sz="1800" dirty="0" err="1"/>
              <a:t>sys_report</a:t>
            </a:r>
            <a:r>
              <a:rPr lang="en-US" altLang="en-US" sz="1800" dirty="0"/>
              <a:t>” command</a:t>
            </a:r>
          </a:p>
          <a:p>
            <a:pPr marL="285750" indent="-285750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en-US" sz="1800" dirty="0"/>
              <a:t>FXS related issue:  All of the above and the </a:t>
            </a:r>
            <a:r>
              <a:rPr lang="en-US" altLang="en-US" sz="1800" dirty="0" err="1"/>
              <a:t>fxs</a:t>
            </a:r>
            <a:r>
              <a:rPr lang="en-US" altLang="en-US" sz="1800" dirty="0"/>
              <a:t> debug</a:t>
            </a:r>
          </a:p>
          <a:p>
            <a:pPr marL="285750" indent="-285750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en-US" sz="1800" dirty="0"/>
              <a:t>PRI related issue:  All of the above and the PRI debug</a:t>
            </a:r>
          </a:p>
          <a:p>
            <a:pPr marL="285750" indent="-285750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en-US" sz="1800" dirty="0"/>
              <a:t>Further debug might be required</a:t>
            </a:r>
          </a:p>
          <a:p>
            <a:pPr marL="520700"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en-US" sz="1800" dirty="0"/>
              <a:t>ALG/B2BUA logging</a:t>
            </a:r>
          </a:p>
          <a:p>
            <a:pPr marL="520700"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en-US" sz="1800" dirty="0"/>
              <a:t>Output of system-related commands</a:t>
            </a:r>
            <a:br>
              <a:rPr lang="en-US" altLang="en-US" sz="1800" dirty="0"/>
            </a:b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52016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 idx="4294967295"/>
          </p:nvPr>
        </p:nvSpPr>
        <p:spPr>
          <a:xfrm>
            <a:off x="1984376" y="152400"/>
            <a:ext cx="8037513" cy="8382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200"/>
              <a:t>CLI Command Reference - VoIP</a:t>
            </a:r>
          </a:p>
        </p:txBody>
      </p:sp>
      <p:graphicFrame>
        <p:nvGraphicFramePr>
          <p:cNvPr id="54310" name="Group 38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2001838" y="1066800"/>
          <a:ext cx="8037512" cy="3302782"/>
        </p:xfrm>
        <a:graphic>
          <a:graphicData uri="http://schemas.openxmlformats.org/drawingml/2006/table">
            <a:tbl>
              <a:tblPr/>
              <a:tblGrid>
                <a:gridCol w="401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7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145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Command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Purpose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mandctl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log 0x9 / #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mandctl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 log 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Turns on ALG debugging for VOIP issues / Turns off debugging; note, mand logs are not meant to be perpetual!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17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sys_report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Outputs entire running configuration to text on screen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5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cat /var/mand/calls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active calls on system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305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cat /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var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/mand/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sipservers_status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SIP Server status as reflected on Survivability GUI page - lost messages, received messages, processing state (Active, Idle, Unreachable)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97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cat /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var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/mand/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sipservers_data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SIP server status as reflected on GUI (IP Address, Port, Priority)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13515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 idx="4294967295"/>
          </p:nvPr>
        </p:nvSpPr>
        <p:spPr>
          <a:xfrm>
            <a:off x="1984376" y="152400"/>
            <a:ext cx="8037513" cy="8382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200"/>
              <a:t>CLI Command Reference – System Troubleshooting</a:t>
            </a:r>
          </a:p>
        </p:txBody>
      </p:sp>
      <p:graphicFrame>
        <p:nvGraphicFramePr>
          <p:cNvPr id="54310" name="Group 38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2001838" y="1066800"/>
          <a:ext cx="8037512" cy="3813176"/>
        </p:xfrm>
        <a:graphic>
          <a:graphicData uri="http://schemas.openxmlformats.org/drawingml/2006/table">
            <a:tbl>
              <a:tblPr/>
              <a:tblGrid>
                <a:gridCol w="401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7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Command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Purpose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ifconfig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all configured interfaces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ewntmsctl –d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T1 status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ping address | name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icmp testing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arp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arp status / connected MAC addresses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traceroute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Conducts icmp traceroute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cat /proc/net/ip_conntrack | wc –l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count of all NAT</a:t>
                      </a:r>
                      <a:r>
                        <a:rPr kumimoji="0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’</a:t>
                      </a:r>
                      <a:r>
                        <a:rPr kumimoji="0" lang="en-US" altLang="ja-JP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 connections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30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cat /var/log/messages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cat /var/log/messages.old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message file up to 32K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messages rotated after 32K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cat /var/log/messages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# cat /var/log/messages.old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message file up to 32K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  <a:cs typeface="Arial" pitchFamily="34" charset="0"/>
                        </a:rPr>
                        <a:t>Displays messages rotated after 32K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1693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 idx="4294967295"/>
          </p:nvPr>
        </p:nvSpPr>
        <p:spPr>
          <a:xfrm>
            <a:off x="1984376" y="152400"/>
            <a:ext cx="8037513" cy="8382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200"/>
              <a:t>CLI Command Reference – System Management</a:t>
            </a:r>
          </a:p>
        </p:txBody>
      </p:sp>
      <p:graphicFrame>
        <p:nvGraphicFramePr>
          <p:cNvPr id="54310" name="Group 38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2001838" y="1066801"/>
          <a:ext cx="8037512" cy="3344437"/>
        </p:xfrm>
        <a:graphic>
          <a:graphicData uri="http://schemas.openxmlformats.org/drawingml/2006/table">
            <a:tbl>
              <a:tblPr/>
              <a:tblGrid>
                <a:gridCol w="401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7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141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Command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Purpose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1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# cat /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etc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/version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Displays VOS version on system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1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# cat /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etc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/platform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Displays hardware type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1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# cat /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var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ewn_model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Displays model of system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1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#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ewn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save filename.conf1 or .conf2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Saves running configuration to a file that can be exported off of the system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1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#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cfg_commit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Saves any configuration change made to the CLI to the static configuration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1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#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config_network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Restarts network services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299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#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cfg_restore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tx2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Restores system to Comcast default manufacturing configuration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5716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528763" y="304800"/>
            <a:ext cx="9144000" cy="685800"/>
          </a:xfrm>
        </p:spPr>
        <p:txBody>
          <a:bodyPr vert="horz" wrap="square" lIns="91440" tIns="45720" rIns="13208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400"/>
              <a:t>Additional Useful System Debugging command (sys_report) for TAC and capturing info</a:t>
            </a:r>
          </a:p>
        </p:txBody>
      </p:sp>
      <p:sp>
        <p:nvSpPr>
          <p:cNvPr id="88067" name="Slide Number Placeholder 3"/>
          <p:cNvSpPr txBox="1">
            <a:spLocks noGrp="1"/>
          </p:cNvSpPr>
          <p:nvPr/>
        </p:nvSpPr>
        <p:spPr bwMode="auto">
          <a:xfrm>
            <a:off x="1524000" y="6613526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37FD539-BED7-4ECE-9D2E-115E2E86CF98}" type="slidenum">
              <a:rPr lang="en-US" altLang="en-US" sz="1000" kern="0">
                <a:solidFill>
                  <a:srgbClr val="000000"/>
                </a:solidFill>
                <a:latin typeface="Arial" pitchFamily="34" charset="0"/>
                <a:ea typeface="ヒラギノ明朝 ProN W3" charset="-128"/>
                <a:sym typeface="Arial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z="1000" kern="0">
              <a:solidFill>
                <a:srgbClr val="000000"/>
              </a:solidFill>
              <a:latin typeface="Arial" pitchFamily="34" charset="0"/>
              <a:ea typeface="ヒラギノ明朝 ProN W3" charset="-128"/>
              <a:sym typeface="Arial" pitchFamily="34" charset="0"/>
            </a:endParaRPr>
          </a:p>
        </p:txBody>
      </p:sp>
      <p:sp>
        <p:nvSpPr>
          <p:cNvPr id="44036" name="Rectangle 4"/>
          <p:cNvSpPr>
            <a:spLocks/>
          </p:cNvSpPr>
          <p:nvPr/>
        </p:nvSpPr>
        <p:spPr bwMode="auto">
          <a:xfrm>
            <a:off x="1905000" y="1295401"/>
            <a:ext cx="8077200" cy="474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lvl="1">
              <a:spcBef>
                <a:spcPct val="0"/>
              </a:spcBef>
              <a:defRPr/>
            </a:pPr>
            <a:r>
              <a:rPr lang="ja-JP" altLang="en-US" kern="0">
                <a:latin typeface="Times" charset="0"/>
                <a:ea typeface="ヒラギノ明朝 ProN W3" charset="-128"/>
              </a:rPr>
              <a:t>‘</a:t>
            </a:r>
            <a:r>
              <a:rPr lang="en-US" altLang="ja-JP" kern="0">
                <a:latin typeface="Times" charset="0"/>
                <a:ea typeface="ヒラギノ明朝 ProN W3" charset="-128"/>
              </a:rPr>
              <a:t>sys_report</a:t>
            </a:r>
            <a:r>
              <a:rPr lang="ja-JP" altLang="en-US" kern="0">
                <a:latin typeface="Times" charset="0"/>
                <a:ea typeface="ヒラギノ明朝 ProN W3" charset="-128"/>
              </a:rPr>
              <a:t>’</a:t>
            </a:r>
            <a:r>
              <a:rPr lang="en-US" altLang="ja-JP" kern="0">
                <a:latin typeface="Times" charset="0"/>
                <a:ea typeface="ヒラギノ明朝 ProN W3" charset="-128"/>
              </a:rPr>
              <a:t> is a new command that provides useful debug output.  Usage is:  </a:t>
            </a:r>
            <a:r>
              <a:rPr lang="en-US" altLang="ja-JP" b="1" kern="0">
                <a:latin typeface="Times" charset="0"/>
                <a:ea typeface="ヒラギノ明朝 ProN W3" charset="-128"/>
              </a:rPr>
              <a:t># sys_report</a:t>
            </a:r>
          </a:p>
          <a:p>
            <a:pPr marL="0" lvl="1">
              <a:spcBef>
                <a:spcPct val="0"/>
              </a:spcBef>
              <a:defRPr/>
            </a:pPr>
            <a:endParaRPr lang="en-US" sz="1400" b="1" kern="0">
              <a:latin typeface="Times" charset="0"/>
              <a:ea typeface="ヒラギノ明朝 ProN W3" charset="-128"/>
            </a:endParaRPr>
          </a:p>
          <a:p>
            <a:pPr marL="0" lvl="1">
              <a:spcBef>
                <a:spcPct val="0"/>
              </a:spcBef>
              <a:defRPr/>
            </a:pPr>
            <a:r>
              <a:rPr lang="en-US" sz="1400" b="1" kern="0">
                <a:latin typeface="Times" charset="0"/>
                <a:ea typeface="ヒラギノ明朝 ProN W3" charset="-128"/>
              </a:rPr>
              <a:t>This command combines automates certain scripts and output from a multitude of commands, and provides the following</a:t>
            </a:r>
            <a:br>
              <a:rPr lang="en-US" sz="1400" b="1" kern="0">
                <a:latin typeface="Times" charset="0"/>
                <a:ea typeface="ヒラギノ明朝 ProN W3" charset="-128"/>
              </a:rPr>
            </a:br>
            <a:endParaRPr lang="en-US" sz="1200" b="1" kern="0">
              <a:latin typeface="Times" charset="0"/>
              <a:ea typeface="ヒラギノ明朝 ProN W3" charset="-128"/>
            </a:endParaRP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600" kern="0">
                <a:latin typeface="Times" charset="0"/>
                <a:ea typeface="ヒラギノ明朝 ProN W3" charset="-128"/>
              </a:rPr>
              <a:t> </a:t>
            </a:r>
            <a:r>
              <a:rPr lang="en-US" sz="1400" kern="0">
                <a:latin typeface="Times" charset="0"/>
                <a:ea typeface="ヒラギノ明朝 ProN W3" charset="-128"/>
              </a:rPr>
              <a:t>Hardware info (/etc/platform)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latin typeface="Times" charset="0"/>
                <a:ea typeface="ヒラギノ明朝 ProN W3" charset="-128"/>
              </a:rPr>
              <a:t> Firmware Version info (/etc/version)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latin typeface="Times" charset="0"/>
                <a:ea typeface="ヒラギノ明朝 ProN W3" charset="-128"/>
              </a:rPr>
              <a:t> Date/Time stamp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latin typeface="Times" charset="0"/>
                <a:ea typeface="ヒラギノ明朝 ProN W3" charset="-128"/>
              </a:rPr>
              <a:t> memory info  (/proc/meminfo)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latin typeface="Times" charset="0"/>
                <a:ea typeface="ヒラギノ明朝 ProN W3" charset="-128"/>
              </a:rPr>
              <a:t> Process info (ps –ef)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solidFill>
                  <a:srgbClr val="000000"/>
                </a:solidFill>
                <a:latin typeface="Times" charset="0"/>
                <a:ea typeface="ヒラギノ明朝 ProN W3" charset="-128"/>
              </a:rPr>
              <a:t> File System info (df)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solidFill>
                  <a:srgbClr val="000000"/>
                </a:solidFill>
                <a:latin typeface="Times" charset="0"/>
                <a:ea typeface="ヒラギノ明朝 ProN W3" charset="-128"/>
              </a:rPr>
              <a:t> CPU info (top)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solidFill>
                  <a:srgbClr val="000000"/>
                </a:solidFill>
                <a:latin typeface="Times" charset="0"/>
                <a:ea typeface="ヒラギノ明朝 ProN W3" charset="-128"/>
              </a:rPr>
              <a:t> Active/configured interface info (ifconfig)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solidFill>
                  <a:srgbClr val="000000"/>
                </a:solidFill>
                <a:latin typeface="Times" charset="0"/>
                <a:ea typeface="ヒラギノ明朝 ProN W3" charset="-128"/>
              </a:rPr>
              <a:t> Routing table display (route) 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solidFill>
                  <a:srgbClr val="000000"/>
                </a:solidFill>
                <a:latin typeface="Times" charset="0"/>
                <a:ea typeface="ヒラギノ明朝 ProN W3" charset="-128"/>
              </a:rPr>
              <a:t> certain mand files (tinfo, xml_info)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solidFill>
                  <a:srgbClr val="000000"/>
                </a:solidFill>
                <a:latin typeface="Times" charset="0"/>
                <a:ea typeface="ヒラギノ明朝 ProN W3" charset="-128"/>
              </a:rPr>
              <a:t> VPN info and logs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solidFill>
                  <a:srgbClr val="000000"/>
                </a:solidFill>
                <a:latin typeface="Times" charset="0"/>
                <a:ea typeface="ヒラギノ明朝 ProN W3" charset="-128"/>
              </a:rPr>
              <a:t> Kernel and OS output info (dmesg)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solidFill>
                  <a:srgbClr val="000000"/>
                </a:solidFill>
                <a:latin typeface="Times" charset="0"/>
                <a:ea typeface="ヒラギノ明朝 ProN W3" charset="-128"/>
              </a:rPr>
              <a:t> message log output (var/log/messages and var/log/messages.old)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sz="1400" kern="0">
                <a:solidFill>
                  <a:srgbClr val="000000"/>
                </a:solidFill>
                <a:latin typeface="Times" charset="0"/>
                <a:ea typeface="ヒラギノ明朝 ProN W3" charset="-128"/>
              </a:rPr>
              <a:t> Running configuration (mandctl dbg replay = /var/replay.cfg)</a:t>
            </a:r>
          </a:p>
          <a:p>
            <a:pPr marL="0" lvl="1">
              <a:spcBef>
                <a:spcPct val="0"/>
              </a:spcBef>
              <a:defRPr/>
            </a:pPr>
            <a:r>
              <a:rPr lang="en-US" sz="1400" kern="0">
                <a:solidFill>
                  <a:srgbClr val="000000"/>
                </a:solidFill>
                <a:latin typeface="Times" charset="0"/>
                <a:ea typeface="ヒラギノ明朝 ProN W3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098748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Grp="1" noChangeArrowheads="1"/>
          </p:cNvSpPr>
          <p:nvPr/>
        </p:nvSpPr>
        <p:spPr bwMode="auto">
          <a:xfrm>
            <a:off x="1524000" y="58483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35AFC77-D7F8-454E-943D-C4C0F89AFC9A}" type="slidenum">
              <a:rPr lang="en-US" sz="1200" kern="0"/>
              <a:pPr>
                <a:defRPr/>
              </a:pPr>
              <a:t>16</a:t>
            </a:fld>
            <a:endParaRPr lang="en-US" sz="1200" kern="0"/>
          </a:p>
        </p:txBody>
      </p:sp>
      <p:sp>
        <p:nvSpPr>
          <p:cNvPr id="19149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defTabSz="1019175"/>
            <a:r>
              <a:rPr lang="en-US" altLang="en-US" dirty="0"/>
              <a:t>Intro to the packet capture function</a:t>
            </a:r>
          </a:p>
        </p:txBody>
      </p:sp>
      <p:sp>
        <p:nvSpPr>
          <p:cNvPr id="19149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362200" y="838200"/>
            <a:ext cx="7543800" cy="4800600"/>
          </a:xfrm>
        </p:spPr>
        <p:txBody>
          <a:bodyPr/>
          <a:lstStyle/>
          <a:p>
            <a:pPr marL="382588" indent="-382588" defTabSz="1019175">
              <a:lnSpc>
                <a:spcPct val="80000"/>
              </a:lnSpc>
            </a:pPr>
            <a:r>
              <a:rPr lang="en-US" altLang="en-US" sz="1400" dirty="0"/>
              <a:t>Because the EdgeMarc acts as a passive network probe, it utilizes the native </a:t>
            </a:r>
            <a:r>
              <a:rPr lang="en-US" altLang="en-US" sz="1400" dirty="0" err="1"/>
              <a:t>linux</a:t>
            </a:r>
            <a:r>
              <a:rPr lang="en-US" altLang="en-US" sz="1400" dirty="0"/>
              <a:t> ‘</a:t>
            </a:r>
            <a:r>
              <a:rPr lang="en-US" altLang="en-US" sz="1400" dirty="0" err="1"/>
              <a:t>tcpdump</a:t>
            </a:r>
            <a:r>
              <a:rPr lang="en-US" altLang="en-US" sz="1400" dirty="0"/>
              <a:t>’ command to sniff traffic on all of it’s interfaces.  This command allows the operator to passively monitor packet activity going through the interfaces</a:t>
            </a:r>
          </a:p>
          <a:p>
            <a:pPr marL="382588" indent="-382588" defTabSz="1019175">
              <a:lnSpc>
                <a:spcPct val="80000"/>
              </a:lnSpc>
            </a:pPr>
            <a:endParaRPr lang="en-US" altLang="en-US" sz="1400" dirty="0"/>
          </a:p>
          <a:p>
            <a:pPr marL="382588" indent="-382588" defTabSz="1019175">
              <a:lnSpc>
                <a:spcPct val="80000"/>
              </a:lnSpc>
            </a:pPr>
            <a:r>
              <a:rPr lang="en-US" altLang="en-US" sz="1200" b="1" dirty="0"/>
              <a:t># </a:t>
            </a:r>
            <a:r>
              <a:rPr lang="en-US" altLang="en-US" sz="1200" b="1" dirty="0" err="1"/>
              <a:t>tcpdump</a:t>
            </a:r>
            <a:r>
              <a:rPr lang="en-US" altLang="en-US" sz="1200" b="1" dirty="0"/>
              <a:t> –</a:t>
            </a:r>
            <a:r>
              <a:rPr lang="en-US" altLang="en-US" sz="1200" b="1" dirty="0" err="1"/>
              <a:t>i</a:t>
            </a:r>
            <a:r>
              <a:rPr lang="en-US" altLang="en-US" sz="1200" b="1" dirty="0"/>
              <a:t> &lt;interface&gt;</a:t>
            </a:r>
            <a:r>
              <a:rPr lang="en-US" altLang="en-US" sz="600" dirty="0"/>
              <a:t> </a:t>
            </a:r>
          </a:p>
          <a:p>
            <a:pPr marL="382588" indent="-382588" defTabSz="1019175">
              <a:lnSpc>
                <a:spcPct val="80000"/>
              </a:lnSpc>
            </a:pPr>
            <a:r>
              <a:rPr lang="en-US" altLang="en-US" sz="1200" dirty="0"/>
              <a:t>where &lt;interface&gt; is </a:t>
            </a:r>
            <a:r>
              <a:rPr lang="en-US" altLang="en-US" sz="1200" i="1" dirty="0"/>
              <a:t>eth0</a:t>
            </a:r>
            <a:r>
              <a:rPr lang="en-US" altLang="en-US" sz="1200" dirty="0"/>
              <a:t> for the LAN side,  </a:t>
            </a:r>
            <a:r>
              <a:rPr lang="en-US" altLang="en-US" sz="1200" i="1" dirty="0"/>
              <a:t>eth1</a:t>
            </a:r>
            <a:r>
              <a:rPr lang="en-US" altLang="en-US" sz="1200" dirty="0"/>
              <a:t> for the WAN side, </a:t>
            </a:r>
            <a:r>
              <a:rPr lang="en-US" altLang="en-US" sz="1200" i="1" dirty="0"/>
              <a:t>hdlc0</a:t>
            </a:r>
            <a:r>
              <a:rPr lang="en-US" altLang="en-US" sz="1200" dirty="0"/>
              <a:t> for T1, etc.  Refer to ‘</a:t>
            </a:r>
            <a:r>
              <a:rPr lang="en-US" altLang="en-US" sz="1200" dirty="0" err="1"/>
              <a:t>ifconfig</a:t>
            </a:r>
            <a:r>
              <a:rPr lang="en-US" altLang="en-US" sz="1200" dirty="0"/>
              <a:t>’ output to better suit your environment.  </a:t>
            </a:r>
          </a:p>
          <a:p>
            <a:pPr marL="382588" indent="-382588" defTabSz="1019175">
              <a:lnSpc>
                <a:spcPct val="80000"/>
              </a:lnSpc>
            </a:pPr>
            <a:r>
              <a:rPr lang="en-US" altLang="en-US" sz="1400" dirty="0"/>
              <a:t>Other options for ‘</a:t>
            </a:r>
            <a:r>
              <a:rPr lang="en-US" altLang="en-US" sz="1400" dirty="0" err="1"/>
              <a:t>tcpdump</a:t>
            </a:r>
            <a:r>
              <a:rPr lang="en-US" altLang="en-US" sz="1400" dirty="0"/>
              <a:t>’:</a:t>
            </a:r>
          </a:p>
          <a:p>
            <a:pPr marL="382588" indent="-382588" defTabSz="1019175">
              <a:lnSpc>
                <a:spcPct val="80000"/>
              </a:lnSpc>
            </a:pPr>
            <a:endParaRPr lang="en-US" altLang="en-US" sz="1400" dirty="0"/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000" dirty="0">
                <a:latin typeface="Lucida Sans Typewriter" pitchFamily="49" charset="0"/>
              </a:rPr>
              <a:t># </a:t>
            </a:r>
            <a:r>
              <a:rPr lang="en-US" altLang="en-US" sz="1000" b="1" dirty="0" err="1">
                <a:latin typeface="Lucida Sans Typewriter" pitchFamily="49" charset="0"/>
              </a:rPr>
              <a:t>tcpdump</a:t>
            </a:r>
            <a:r>
              <a:rPr lang="en-US" altLang="en-US" sz="1000" b="1" dirty="0">
                <a:latin typeface="Lucida Sans Typewriter" pitchFamily="49" charset="0"/>
              </a:rPr>
              <a:t> –h</a:t>
            </a:r>
            <a:r>
              <a:rPr lang="en-US" altLang="en-US" sz="1000" dirty="0"/>
              <a:t> gives all the options available with flags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000" b="1" dirty="0"/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000" b="1" dirty="0"/>
              <a:t>this will filter out SSH traffic from the LAN and/or WAN trace by source or destination IP address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000" b="1" dirty="0">
                <a:latin typeface="Lucida Sans Typewriter" pitchFamily="49" charset="0"/>
              </a:rPr>
              <a:t># </a:t>
            </a:r>
            <a:r>
              <a:rPr lang="en-US" altLang="en-US" sz="1000" b="1" dirty="0" err="1">
                <a:latin typeface="Lucida Sans Typewriter" pitchFamily="49" charset="0"/>
              </a:rPr>
              <a:t>tcpdump</a:t>
            </a:r>
            <a:r>
              <a:rPr lang="en-US" altLang="en-US" sz="1000" b="1" dirty="0">
                <a:latin typeface="Lucida Sans Typewriter" pitchFamily="49" charset="0"/>
              </a:rPr>
              <a:t> –</a:t>
            </a:r>
            <a:r>
              <a:rPr lang="en-US" altLang="en-US" sz="1000" b="1" dirty="0" err="1">
                <a:latin typeface="Lucida Sans Typewriter" pitchFamily="49" charset="0"/>
              </a:rPr>
              <a:t>ni</a:t>
            </a:r>
            <a:r>
              <a:rPr lang="en-US" altLang="en-US" sz="1000" b="1" dirty="0">
                <a:latin typeface="Lucida Sans Typewriter" pitchFamily="49" charset="0"/>
              </a:rPr>
              <a:t> any –s 0 host </a:t>
            </a:r>
            <a:r>
              <a:rPr lang="en-US" altLang="en-US" sz="1000" b="1" dirty="0" err="1">
                <a:latin typeface="Lucida Sans Typewriter" pitchFamily="49" charset="0"/>
              </a:rPr>
              <a:t>xxx.xxx.xxx.xxx</a:t>
            </a:r>
            <a:endParaRPr lang="en-US" altLang="en-US" sz="1000" b="1" dirty="0">
              <a:latin typeface="Lucida Sans Typewriter" pitchFamily="49" charset="0"/>
            </a:endParaRP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000" b="1" dirty="0">
              <a:latin typeface="Lucida Sans Typewriter" pitchFamily="49" charset="0"/>
            </a:endParaRP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000" b="1" dirty="0">
              <a:latin typeface="Lucida Sans Typewriter" pitchFamily="49" charset="0"/>
            </a:endParaRP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200" b="1" dirty="0">
                <a:solidFill>
                  <a:srgbClr val="0000CC"/>
                </a:solidFill>
              </a:rPr>
              <a:t>This is the best script to capture, as it does not truncate the output and is good for printing to a </a:t>
            </a:r>
            <a:r>
              <a:rPr lang="en-US" altLang="en-US" sz="1200" b="1" dirty="0" err="1">
                <a:solidFill>
                  <a:srgbClr val="0000CC"/>
                </a:solidFill>
              </a:rPr>
              <a:t>pcap</a:t>
            </a:r>
            <a:r>
              <a:rPr lang="en-US" altLang="en-US" sz="1200" b="1" dirty="0">
                <a:solidFill>
                  <a:srgbClr val="0000CC"/>
                </a:solidFill>
              </a:rPr>
              <a:t> file: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200" b="1" dirty="0">
                <a:solidFill>
                  <a:srgbClr val="0000CC"/>
                </a:solidFill>
                <a:latin typeface="Lucida Sans Typewriter" pitchFamily="49" charset="0"/>
              </a:rPr>
              <a:t># </a:t>
            </a:r>
            <a:r>
              <a:rPr lang="en-US" altLang="en-US" sz="1200" b="1" dirty="0" err="1">
                <a:solidFill>
                  <a:srgbClr val="0000CC"/>
                </a:solidFill>
                <a:latin typeface="Lucida Sans Typewriter" pitchFamily="49" charset="0"/>
              </a:rPr>
              <a:t>tcpdump</a:t>
            </a:r>
            <a:r>
              <a:rPr lang="en-US" altLang="en-US" sz="1200" b="1" dirty="0">
                <a:solidFill>
                  <a:srgbClr val="0000CC"/>
                </a:solidFill>
                <a:latin typeface="Lucida Sans Typewriter" pitchFamily="49" charset="0"/>
              </a:rPr>
              <a:t> –</a:t>
            </a:r>
            <a:r>
              <a:rPr lang="en-US" altLang="en-US" sz="1200" b="1" dirty="0" err="1">
                <a:solidFill>
                  <a:srgbClr val="0000CC"/>
                </a:solidFill>
                <a:latin typeface="Lucida Sans Typewriter" pitchFamily="49" charset="0"/>
              </a:rPr>
              <a:t>ni</a:t>
            </a:r>
            <a:r>
              <a:rPr lang="en-US" altLang="en-US" sz="1200" b="1" dirty="0">
                <a:solidFill>
                  <a:srgbClr val="0000CC"/>
                </a:solidFill>
                <a:latin typeface="Lucida Sans Typewriter" pitchFamily="49" charset="0"/>
              </a:rPr>
              <a:t> any –s 0 not port 22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200" b="1" dirty="0">
              <a:solidFill>
                <a:srgbClr val="0000CC"/>
              </a:solidFill>
              <a:latin typeface="Lucida Sans Typewriter" pitchFamily="49" charset="0"/>
            </a:endParaRP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000" b="1" dirty="0"/>
              <a:t>This capture grabs only the well known SIP signaling port: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000" b="1" dirty="0">
                <a:latin typeface="Lucida Sans Typewriter" pitchFamily="49" charset="0"/>
              </a:rPr>
              <a:t># </a:t>
            </a:r>
            <a:r>
              <a:rPr lang="en-US" altLang="en-US" sz="1000" b="1" dirty="0" err="1">
                <a:latin typeface="Lucida Sans Typewriter" pitchFamily="49" charset="0"/>
              </a:rPr>
              <a:t>tcpdump</a:t>
            </a:r>
            <a:r>
              <a:rPr lang="en-US" altLang="en-US" sz="1000" b="1" dirty="0">
                <a:latin typeface="Lucida Sans Typewriter" pitchFamily="49" charset="0"/>
              </a:rPr>
              <a:t> –</a:t>
            </a:r>
            <a:r>
              <a:rPr lang="en-US" altLang="en-US" sz="1000" b="1" dirty="0" err="1">
                <a:latin typeface="Lucida Sans Typewriter" pitchFamily="49" charset="0"/>
              </a:rPr>
              <a:t>ni</a:t>
            </a:r>
            <a:r>
              <a:rPr lang="en-US" altLang="en-US" sz="1000" b="1" dirty="0">
                <a:latin typeface="Lucida Sans Typewriter" pitchFamily="49" charset="0"/>
              </a:rPr>
              <a:t> any –s 0 port 5060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000" b="1" dirty="0">
              <a:latin typeface="Lucida Sans Typewriter" pitchFamily="49" charset="0"/>
            </a:endParaRP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000" b="1" dirty="0"/>
              <a:t>This capture grabs SIP signaling and Survivability ports: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000" b="1" dirty="0">
                <a:latin typeface="Lucida Sans Typewriter" pitchFamily="49" charset="0"/>
              </a:rPr>
              <a:t># </a:t>
            </a:r>
            <a:r>
              <a:rPr lang="en-US" altLang="en-US" sz="1000" b="1" dirty="0" err="1">
                <a:latin typeface="Lucida Sans Typewriter" pitchFamily="49" charset="0"/>
              </a:rPr>
              <a:t>tcpdump</a:t>
            </a:r>
            <a:r>
              <a:rPr lang="en-US" altLang="en-US" sz="1000" b="1" dirty="0">
                <a:latin typeface="Lucida Sans Typewriter" pitchFamily="49" charset="0"/>
              </a:rPr>
              <a:t> –</a:t>
            </a:r>
            <a:r>
              <a:rPr lang="en-US" altLang="en-US" sz="1000" b="1" dirty="0" err="1">
                <a:latin typeface="Lucida Sans Typewriter" pitchFamily="49" charset="0"/>
              </a:rPr>
              <a:t>ni</a:t>
            </a:r>
            <a:r>
              <a:rPr lang="en-US" altLang="en-US" sz="1000" b="1" dirty="0">
                <a:latin typeface="Lucida Sans Typewriter" pitchFamily="49" charset="0"/>
              </a:rPr>
              <a:t> any –s 0 port 5060 and port 5050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000" b="1" dirty="0"/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000" b="1" dirty="0"/>
              <a:t>This capture grabs SIP signaling and DNS, useful troubleshooting call processing related issues: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000" b="1" dirty="0">
                <a:latin typeface="Lucida Sans Typewriter" pitchFamily="49" charset="0"/>
              </a:rPr>
              <a:t># </a:t>
            </a:r>
            <a:r>
              <a:rPr lang="en-US" altLang="en-US" sz="1000" b="1" dirty="0" err="1">
                <a:latin typeface="Lucida Sans Typewriter" pitchFamily="49" charset="0"/>
              </a:rPr>
              <a:t>tcpdump</a:t>
            </a:r>
            <a:r>
              <a:rPr lang="en-US" altLang="en-US" sz="1000" b="1" dirty="0">
                <a:latin typeface="Lucida Sans Typewriter" pitchFamily="49" charset="0"/>
              </a:rPr>
              <a:t> –</a:t>
            </a:r>
            <a:r>
              <a:rPr lang="en-US" altLang="en-US" sz="1000" b="1" dirty="0" err="1">
                <a:latin typeface="Lucida Sans Typewriter" pitchFamily="49" charset="0"/>
              </a:rPr>
              <a:t>ni</a:t>
            </a:r>
            <a:r>
              <a:rPr lang="en-US" altLang="en-US" sz="1000" b="1" dirty="0">
                <a:latin typeface="Lucida Sans Typewriter" pitchFamily="49" charset="0"/>
              </a:rPr>
              <a:t> any –s 0 port 5060 or port 53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000" b="1" dirty="0">
              <a:latin typeface="Lucida Sans Typewriter" pitchFamily="49" charset="0"/>
            </a:endParaRPr>
          </a:p>
          <a:p>
            <a:pPr marL="382588" indent="-382588" defTabSz="1019175">
              <a:lnSpc>
                <a:spcPct val="80000"/>
              </a:lnSpc>
            </a:pPr>
            <a:endParaRPr lang="en-US" alt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2050813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Grp="1" noChangeArrowheads="1"/>
          </p:cNvSpPr>
          <p:nvPr/>
        </p:nvSpPr>
        <p:spPr bwMode="auto">
          <a:xfrm>
            <a:off x="1524000" y="58483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3AB818B2-D253-41E3-A7DA-D3EB5DFC5A39}" type="slidenum">
              <a:rPr lang="en-US" sz="1200" kern="0"/>
              <a:pPr>
                <a:defRPr/>
              </a:pPr>
              <a:t>17</a:t>
            </a:fld>
            <a:endParaRPr lang="en-US" sz="1200" kern="0"/>
          </a:p>
        </p:txBody>
      </p:sp>
      <p:sp>
        <p:nvSpPr>
          <p:cNvPr id="1935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84376" y="228600"/>
            <a:ext cx="8037513" cy="838200"/>
          </a:xfrm>
        </p:spPr>
        <p:txBody>
          <a:bodyPr/>
          <a:lstStyle/>
          <a:p>
            <a:pPr defTabSz="1019175"/>
            <a:r>
              <a:rPr lang="en-US" altLang="en-US" sz="2400" dirty="0"/>
              <a:t>Saving a packet capture to a viewable </a:t>
            </a:r>
            <a:r>
              <a:rPr lang="en-US" altLang="en-US" sz="2400" dirty="0" err="1"/>
              <a:t>Wireshark</a:t>
            </a:r>
            <a:r>
              <a:rPr lang="en-US" altLang="en-US" sz="2400" dirty="0"/>
              <a:t> file</a:t>
            </a:r>
          </a:p>
        </p:txBody>
      </p:sp>
      <p:sp>
        <p:nvSpPr>
          <p:cNvPr id="1935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362200" y="1066800"/>
            <a:ext cx="7543800" cy="4800600"/>
          </a:xfrm>
        </p:spPr>
        <p:txBody>
          <a:bodyPr/>
          <a:lstStyle/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400" dirty="0"/>
              <a:t>The EdgeMarc has the ability to store packet captures locally on the system, for later FTP to view in Wireshark.  </a:t>
            </a:r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400" dirty="0"/>
              <a:t>It is important to realize that there is a finite amount of storage space, no more than 16M, so you must exercise caution when running packet captures.  </a:t>
            </a:r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400" dirty="0"/>
              <a:t>To create a temporary storage file on the EdgeMarc, take the following steps:</a:t>
            </a:r>
          </a:p>
          <a:p>
            <a:pPr marL="382588" indent="-382588" defTabSz="1019175">
              <a:lnSpc>
                <a:spcPct val="80000"/>
              </a:lnSpc>
              <a:buNone/>
            </a:pPr>
            <a:endParaRPr lang="en-US" altLang="en-US" sz="1400" dirty="0"/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600" b="1" dirty="0">
                <a:latin typeface="Lucida Sans Typewriter" pitchFamily="49" charset="0"/>
              </a:rPr>
              <a:t># </a:t>
            </a:r>
            <a:r>
              <a:rPr lang="en-US" altLang="en-US" sz="1600" b="1" dirty="0" err="1">
                <a:latin typeface="Lucida Sans Typewriter" pitchFamily="49" charset="0"/>
              </a:rPr>
              <a:t>mkdir</a:t>
            </a:r>
            <a:r>
              <a:rPr lang="en-US" altLang="en-US" sz="1600" b="1" dirty="0">
                <a:latin typeface="Lucida Sans Typewriter" pitchFamily="49" charset="0"/>
              </a:rPr>
              <a:t> /</a:t>
            </a:r>
            <a:r>
              <a:rPr lang="en-US" altLang="en-US" sz="1600" b="1" dirty="0" err="1">
                <a:latin typeface="Lucida Sans Typewriter" pitchFamily="49" charset="0"/>
              </a:rPr>
              <a:t>var</a:t>
            </a:r>
            <a:r>
              <a:rPr lang="en-US" altLang="en-US" sz="1600" b="1" dirty="0">
                <a:latin typeface="Lucida Sans Typewriter" pitchFamily="49" charset="0"/>
              </a:rPr>
              <a:t>/</a:t>
            </a:r>
            <a:r>
              <a:rPr lang="en-US" altLang="en-US" sz="1600" b="1" dirty="0" err="1">
                <a:latin typeface="Lucida Sans Typewriter" pitchFamily="49" charset="0"/>
              </a:rPr>
              <a:t>ramdisk</a:t>
            </a:r>
            <a:endParaRPr lang="en-US" altLang="en-US" sz="1600" b="1" dirty="0">
              <a:latin typeface="Lucida Sans Typewriter" pitchFamily="49" charset="0"/>
            </a:endParaRPr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600" b="1" dirty="0">
                <a:latin typeface="Lucida Sans Typewriter" pitchFamily="49" charset="0"/>
              </a:rPr>
              <a:t># mount -t </a:t>
            </a:r>
            <a:r>
              <a:rPr lang="en-US" altLang="en-US" sz="1600" b="1" dirty="0" err="1">
                <a:latin typeface="Lucida Sans Typewriter" pitchFamily="49" charset="0"/>
              </a:rPr>
              <a:t>tmpfs</a:t>
            </a:r>
            <a:r>
              <a:rPr lang="en-US" altLang="en-US" sz="1600" b="1" dirty="0">
                <a:latin typeface="Lucida Sans Typewriter" pitchFamily="49" charset="0"/>
              </a:rPr>
              <a:t> </a:t>
            </a:r>
            <a:r>
              <a:rPr lang="en-US" altLang="en-US" sz="1600" b="1" dirty="0" err="1">
                <a:latin typeface="Lucida Sans Typewriter" pitchFamily="49" charset="0"/>
              </a:rPr>
              <a:t>tmpfs</a:t>
            </a:r>
            <a:r>
              <a:rPr lang="en-US" altLang="en-US" sz="1600" b="1" dirty="0">
                <a:latin typeface="Lucida Sans Typewriter" pitchFamily="49" charset="0"/>
              </a:rPr>
              <a:t> -o size=8M /</a:t>
            </a:r>
            <a:r>
              <a:rPr lang="en-US" altLang="en-US" sz="1600" b="1" dirty="0" err="1">
                <a:latin typeface="Lucida Sans Typewriter" pitchFamily="49" charset="0"/>
              </a:rPr>
              <a:t>var</a:t>
            </a:r>
            <a:r>
              <a:rPr lang="en-US" altLang="en-US" sz="1600" b="1" dirty="0">
                <a:latin typeface="Lucida Sans Typewriter" pitchFamily="49" charset="0"/>
              </a:rPr>
              <a:t>/</a:t>
            </a:r>
            <a:r>
              <a:rPr lang="en-US" altLang="en-US" sz="1600" b="1" dirty="0" err="1">
                <a:latin typeface="Lucida Sans Typewriter" pitchFamily="49" charset="0"/>
              </a:rPr>
              <a:t>ramdisk</a:t>
            </a:r>
            <a:endParaRPr lang="en-US" altLang="en-US" sz="1600" b="1" dirty="0">
              <a:latin typeface="Lucida Sans Typewriter" pitchFamily="49" charset="0"/>
            </a:endParaRPr>
          </a:p>
          <a:p>
            <a:pPr marL="382588" indent="-382588" defTabSz="1019175">
              <a:lnSpc>
                <a:spcPct val="80000"/>
              </a:lnSpc>
              <a:buNone/>
            </a:pPr>
            <a:endParaRPr lang="en-US" altLang="en-US" sz="1400" dirty="0"/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400" dirty="0"/>
              <a:t>After you have created the temporary storage space (in volatile memory), then you can execute any variation of the </a:t>
            </a:r>
            <a:r>
              <a:rPr lang="en-US" altLang="en-US" sz="1400" dirty="0" err="1"/>
              <a:t>tcpdump</a:t>
            </a:r>
            <a:r>
              <a:rPr lang="en-US" altLang="en-US" sz="1400" dirty="0"/>
              <a:t> command and save the output to the </a:t>
            </a:r>
            <a:r>
              <a:rPr lang="en-US" altLang="en-US" sz="1400" dirty="0" err="1"/>
              <a:t>ramdisk</a:t>
            </a:r>
            <a:r>
              <a:rPr lang="en-US" altLang="en-US" sz="1400" dirty="0"/>
              <a:t>.  Conduct this while replicating or tracking the issue/scenario:  </a:t>
            </a:r>
            <a:endParaRPr lang="en-US" altLang="en-US" sz="1400" b="1" dirty="0"/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400" b="1" dirty="0">
                <a:latin typeface="Lucida Sans Typewriter" pitchFamily="49" charset="0"/>
              </a:rPr>
              <a:t># cd /</a:t>
            </a:r>
            <a:r>
              <a:rPr lang="en-US" altLang="en-US" sz="1400" b="1" dirty="0" err="1">
                <a:latin typeface="Lucida Sans Typewriter" pitchFamily="49" charset="0"/>
              </a:rPr>
              <a:t>var</a:t>
            </a:r>
            <a:r>
              <a:rPr lang="en-US" altLang="en-US" sz="1400" b="1" dirty="0">
                <a:latin typeface="Lucida Sans Typewriter" pitchFamily="49" charset="0"/>
              </a:rPr>
              <a:t>/</a:t>
            </a:r>
            <a:r>
              <a:rPr lang="en-US" altLang="en-US" sz="1400" b="1" dirty="0" err="1">
                <a:latin typeface="Lucida Sans Typewriter" pitchFamily="49" charset="0"/>
              </a:rPr>
              <a:t>ramdisk</a:t>
            </a:r>
            <a:endParaRPr lang="en-US" altLang="en-US" sz="1400" b="1" dirty="0">
              <a:latin typeface="Lucida Sans Typewriter" pitchFamily="49" charset="0"/>
            </a:endParaRPr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400" b="1" dirty="0">
                <a:latin typeface="Lucida Sans Typewriter" pitchFamily="49" charset="0"/>
              </a:rPr>
              <a:t># </a:t>
            </a:r>
            <a:r>
              <a:rPr lang="en-US" altLang="en-US" sz="1400" b="1" dirty="0" err="1">
                <a:latin typeface="Lucida Sans Typewriter" pitchFamily="49" charset="0"/>
              </a:rPr>
              <a:t>tcpdump</a:t>
            </a:r>
            <a:r>
              <a:rPr lang="en-US" altLang="en-US" sz="1400" b="1" dirty="0">
                <a:latin typeface="Lucida Sans Typewriter" pitchFamily="49" charset="0"/>
              </a:rPr>
              <a:t> -</a:t>
            </a:r>
            <a:r>
              <a:rPr lang="en-US" altLang="en-US" sz="1400" b="1" dirty="0" err="1">
                <a:latin typeface="Lucida Sans Typewriter" pitchFamily="49" charset="0"/>
              </a:rPr>
              <a:t>ni</a:t>
            </a:r>
            <a:r>
              <a:rPr lang="en-US" altLang="en-US" sz="1400" b="1" dirty="0">
                <a:latin typeface="Lucida Sans Typewriter" pitchFamily="49" charset="0"/>
              </a:rPr>
              <a:t> any -s 0 port 5060 or port 53 -w </a:t>
            </a:r>
            <a:r>
              <a:rPr lang="en-US" altLang="en-US" sz="1400" b="1" dirty="0" err="1">
                <a:latin typeface="Lucida Sans Typewriter" pitchFamily="49" charset="0"/>
              </a:rPr>
              <a:t>test.pcap</a:t>
            </a:r>
            <a:endParaRPr lang="en-US" altLang="en-US" sz="1400" b="1" dirty="0">
              <a:latin typeface="Lucida Sans Typewriter" pitchFamily="49" charset="0"/>
            </a:endParaRPr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400" b="1" dirty="0" err="1">
                <a:latin typeface="Lucida Sans Typewriter" pitchFamily="49" charset="0"/>
              </a:rPr>
              <a:t>tcpdump</a:t>
            </a:r>
            <a:r>
              <a:rPr lang="en-US" altLang="en-US" sz="1400" b="1" dirty="0">
                <a:latin typeface="Lucida Sans Typewriter" pitchFamily="49" charset="0"/>
              </a:rPr>
              <a:t>: WARNING: Promiscuous mode not supported on the "any" device</a:t>
            </a:r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400" b="1" dirty="0" err="1">
                <a:latin typeface="Lucida Sans Typewriter" pitchFamily="49" charset="0"/>
              </a:rPr>
              <a:t>tcpdump</a:t>
            </a:r>
            <a:r>
              <a:rPr lang="en-US" altLang="en-US" sz="1400" b="1" dirty="0">
                <a:latin typeface="Lucida Sans Typewriter" pitchFamily="49" charset="0"/>
              </a:rPr>
              <a:t>: listening on any</a:t>
            </a:r>
          </a:p>
          <a:p>
            <a:pPr marL="382588" indent="-382588" defTabSz="1019175">
              <a:lnSpc>
                <a:spcPct val="80000"/>
              </a:lnSpc>
              <a:buNone/>
            </a:pPr>
            <a:endParaRPr lang="en-US" altLang="en-US" sz="1400" b="1" dirty="0">
              <a:latin typeface="Lucida Sans Typewriter" pitchFamily="49" charset="0"/>
            </a:endParaRPr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400" b="1" dirty="0">
                <a:latin typeface="Lucida Sans Typewriter" pitchFamily="49" charset="0"/>
              </a:rPr>
              <a:t>34 packets received by filter</a:t>
            </a:r>
          </a:p>
          <a:p>
            <a:pPr marL="382588" indent="-382588" defTabSz="1019175">
              <a:lnSpc>
                <a:spcPct val="80000"/>
              </a:lnSpc>
              <a:buNone/>
            </a:pPr>
            <a:endParaRPr lang="en-US" altLang="en-US" sz="1600" b="1" dirty="0"/>
          </a:p>
          <a:p>
            <a:pPr marL="382588" indent="-382588" defTabSz="1019175">
              <a:lnSpc>
                <a:spcPct val="80000"/>
              </a:lnSpc>
              <a:buNone/>
            </a:pPr>
            <a:endParaRPr lang="en-US" altLang="en-US" sz="1600" b="1" dirty="0"/>
          </a:p>
          <a:p>
            <a:pPr marL="382588" indent="-382588" defTabSz="1019175">
              <a:lnSpc>
                <a:spcPct val="80000"/>
              </a:lnSpc>
              <a:buNone/>
            </a:pPr>
            <a:r>
              <a:rPr lang="en-US" altLang="en-US" sz="1600" b="1" dirty="0">
                <a:solidFill>
                  <a:srgbClr val="FF3300"/>
                </a:solidFill>
              </a:rPr>
              <a:t>Enter CTRL c to stop traces on each window</a:t>
            </a:r>
          </a:p>
          <a:p>
            <a:pPr marL="382588" indent="-382588" defTabSz="1019175">
              <a:lnSpc>
                <a:spcPct val="80000"/>
              </a:lnSpc>
              <a:buNone/>
            </a:pPr>
            <a:endParaRPr lang="en-US" altLang="en-US" sz="1400" b="1" dirty="0">
              <a:solidFill>
                <a:srgbClr val="FF3300"/>
              </a:solidFill>
            </a:endParaRPr>
          </a:p>
          <a:p>
            <a:pPr marL="382588" indent="-382588" defTabSz="1019175">
              <a:lnSpc>
                <a:spcPct val="80000"/>
              </a:lnSpc>
              <a:buNone/>
            </a:pPr>
            <a:endParaRPr lang="en-US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60697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ALG/B2BUA diagnostics script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z="1800" kern="0">
                <a:solidFill>
                  <a:sysClr val="windowText" lastClr="000000"/>
                </a:solidFill>
              </a:rPr>
              <a:t>Page </a:t>
            </a:r>
            <a:fld id="{B4ED6AB6-3367-4125-9193-61799F9B1000}" type="slidenum">
              <a:rPr lang="en-US" sz="1800" kern="0">
                <a:solidFill>
                  <a:sysClr val="windowText" lastClr="000000"/>
                </a:solidFill>
              </a:rPr>
              <a:pPr/>
              <a:t>18</a:t>
            </a:fld>
            <a:endParaRPr 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81200" y="1066800"/>
            <a:ext cx="8037512" cy="4051300"/>
          </a:xfrm>
        </p:spPr>
        <p:txBody>
          <a:bodyPr/>
          <a:lstStyle/>
          <a:p>
            <a:pPr>
              <a:defRPr/>
            </a:pPr>
            <a:r>
              <a:rPr lang="en-US" dirty="0"/>
              <a:t>The more information on the scenario involved the better the framework is to troubleshoot</a:t>
            </a:r>
          </a:p>
          <a:p>
            <a:pPr lvl="1"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Basic SIP call control and RTP debug:</a:t>
            </a:r>
          </a:p>
          <a:p>
            <a:pPr>
              <a:defRPr/>
            </a:pPr>
            <a:endParaRPr lang="en-US" dirty="0"/>
          </a:p>
          <a:p>
            <a:pPr lvl="1">
              <a:defRPr/>
            </a:pPr>
            <a:r>
              <a:rPr lang="en-US" dirty="0"/>
              <a:t># </a:t>
            </a:r>
            <a:r>
              <a:rPr lang="en-US" dirty="0" err="1"/>
              <a:t>mandctl</a:t>
            </a:r>
            <a:r>
              <a:rPr lang="en-US" dirty="0"/>
              <a:t> log 0x9 (covers most SIP call control and RTP issues)</a:t>
            </a:r>
          </a:p>
          <a:p>
            <a:pPr lvl="1">
              <a:defRPr/>
            </a:pPr>
            <a:r>
              <a:rPr lang="en-US" dirty="0"/>
              <a:t># </a:t>
            </a:r>
            <a:r>
              <a:rPr lang="en-US" dirty="0" err="1"/>
              <a:t>mandctl</a:t>
            </a:r>
            <a:r>
              <a:rPr lang="en-US" dirty="0"/>
              <a:t> log 0x1000009 (SIP + STATE + INFO, used primarily for HA/</a:t>
            </a:r>
            <a:r>
              <a:rPr lang="en-US" dirty="0" err="1"/>
              <a:t>Stateful</a:t>
            </a:r>
            <a:r>
              <a:rPr lang="en-US" dirty="0"/>
              <a:t> Failover debug)</a:t>
            </a:r>
          </a:p>
          <a:p>
            <a:pPr lvl="1">
              <a:defRPr/>
            </a:pPr>
            <a:r>
              <a:rPr lang="en-US" dirty="0"/>
              <a:t># </a:t>
            </a:r>
            <a:r>
              <a:rPr lang="en-US" dirty="0" err="1"/>
              <a:t>mandctl</a:t>
            </a:r>
            <a:r>
              <a:rPr lang="en-US" dirty="0"/>
              <a:t> log 0x05000009 (SIP + Survivability, used when debugging Remote to Local Mode operation)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808716"/>
      </p:ext>
    </p:extLst>
  </p:cSld>
  <p:clrMapOvr>
    <a:masterClrMapping/>
  </p:clrMapOvr>
  <p:transition spd="slow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228600"/>
            <a:ext cx="9144000" cy="685800"/>
          </a:xfrm>
        </p:spPr>
        <p:txBody>
          <a:bodyPr vert="horz" wrap="square" lIns="91440" tIns="45720" rIns="13208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400" dirty="0"/>
              <a:t>Debugging the </a:t>
            </a:r>
            <a:r>
              <a:rPr lang="en-US" altLang="en-US" sz="2400" dirty="0" err="1"/>
              <a:t>mand</a:t>
            </a:r>
            <a:r>
              <a:rPr lang="en-US" altLang="en-US" sz="2400" dirty="0"/>
              <a:t> (ALG/B2BUA) process</a:t>
            </a:r>
          </a:p>
        </p:txBody>
      </p:sp>
      <p:sp>
        <p:nvSpPr>
          <p:cNvPr id="86019" name="Slide Number Placeholder 3"/>
          <p:cNvSpPr txBox="1">
            <a:spLocks noGrp="1"/>
          </p:cNvSpPr>
          <p:nvPr/>
        </p:nvSpPr>
        <p:spPr bwMode="auto">
          <a:xfrm>
            <a:off x="1524000" y="6613526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5E2BCF2-8294-4395-A568-39B4FDE668F8}" type="slidenum">
              <a:rPr lang="en-US" altLang="en-US" sz="1000" kern="0">
                <a:solidFill>
                  <a:srgbClr val="000000"/>
                </a:solidFill>
                <a:latin typeface="Arial" pitchFamily="34" charset="0"/>
                <a:ea typeface="ヒラギノ明朝 ProN W3" charset="-128"/>
                <a:sym typeface="Arial" pitchFamily="34" charset="0"/>
              </a:rPr>
              <a:pPr>
                <a:spcBef>
                  <a:spcPct val="0"/>
                </a:spcBef>
              </a:pPr>
              <a:t>19</a:t>
            </a:fld>
            <a:endParaRPr lang="en-US" altLang="en-US" sz="1000" kern="0">
              <a:solidFill>
                <a:srgbClr val="000000"/>
              </a:solidFill>
              <a:latin typeface="Arial" pitchFamily="34" charset="0"/>
              <a:ea typeface="ヒラギノ明朝 ProN W3" charset="-128"/>
              <a:sym typeface="Arial" pitchFamily="34" charset="0"/>
            </a:endParaRPr>
          </a:p>
        </p:txBody>
      </p:sp>
      <p:sp>
        <p:nvSpPr>
          <p:cNvPr id="86020" name="Rectangle 7"/>
          <p:cNvSpPr>
            <a:spLocks/>
          </p:cNvSpPr>
          <p:nvPr/>
        </p:nvSpPr>
        <p:spPr bwMode="auto">
          <a:xfrm>
            <a:off x="6477000" y="990600"/>
            <a:ext cx="3810000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9688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000" b="1" kern="0">
                <a:solidFill>
                  <a:srgbClr val="FFFFFF"/>
                </a:solidFill>
                <a:latin typeface="Helvetica" charset="0"/>
                <a:ea typeface="ヒラギノ明朝 ProN W3" charset="-128"/>
                <a:sym typeface="Verdana" pitchFamily="34" charset="0"/>
              </a:rPr>
              <a:t>Solution Benefits</a:t>
            </a:r>
          </a:p>
          <a:p>
            <a:pPr>
              <a:spcBef>
                <a:spcPct val="0"/>
              </a:spcBef>
            </a:pPr>
            <a:endParaRPr lang="en-US" altLang="en-US" sz="1800" kern="0">
              <a:solidFill>
                <a:srgbClr val="FFFFFF"/>
              </a:solidFill>
              <a:latin typeface="Helvetica" charset="0"/>
              <a:ea typeface="ヒラギノ明朝 ProN W3" charset="-128"/>
              <a:sym typeface="Verdana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kern="0">
                <a:solidFill>
                  <a:srgbClr val="FFFFFF"/>
                </a:solidFill>
                <a:latin typeface="Helvetica" charset="0"/>
                <a:ea typeface="ヒラギノ明朝 ProN W3" charset="-128"/>
                <a:sym typeface="Verdana" pitchFamily="34" charset="0"/>
              </a:rPr>
              <a:t>Secure, high quality voice</a:t>
            </a:r>
          </a:p>
          <a:p>
            <a:pPr>
              <a:spcBef>
                <a:spcPct val="0"/>
              </a:spcBef>
            </a:pPr>
            <a:endParaRPr lang="en-US" altLang="en-US" sz="1800" kern="0">
              <a:solidFill>
                <a:srgbClr val="FFFFFF"/>
              </a:solidFill>
              <a:latin typeface="Helvetica" charset="0"/>
              <a:ea typeface="ヒラギノ明朝 ProN W3" charset="-128"/>
              <a:sym typeface="Verdana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kern="0">
                <a:solidFill>
                  <a:srgbClr val="FFFFFF"/>
                </a:solidFill>
                <a:latin typeface="Helvetica" charset="0"/>
                <a:ea typeface="ヒラギノ明朝 ProN W3" charset="-128"/>
                <a:sym typeface="Verdana" pitchFamily="34" charset="0"/>
              </a:rPr>
              <a:t>Connectivity made easy</a:t>
            </a:r>
          </a:p>
          <a:p>
            <a:pPr>
              <a:spcBef>
                <a:spcPct val="0"/>
              </a:spcBef>
            </a:pPr>
            <a:endParaRPr lang="en-US" altLang="en-US" sz="1800" kern="0">
              <a:solidFill>
                <a:srgbClr val="FFFFFF"/>
              </a:solidFill>
              <a:latin typeface="Helvetica" charset="0"/>
              <a:ea typeface="ヒラギノ明朝 ProN W3" charset="-128"/>
              <a:sym typeface="Verdana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kern="0">
                <a:solidFill>
                  <a:srgbClr val="FFFFFF"/>
                </a:solidFill>
                <a:latin typeface="Helvetica" charset="0"/>
                <a:ea typeface="ヒラギノ明朝 ProN W3" charset="-128"/>
                <a:sym typeface="Verdana" pitchFamily="34" charset="0"/>
              </a:rPr>
              <a:t>Monitoring and troubleshooting</a:t>
            </a:r>
          </a:p>
          <a:p>
            <a:pPr>
              <a:spcBef>
                <a:spcPct val="0"/>
              </a:spcBef>
            </a:pPr>
            <a:endParaRPr lang="en-US" altLang="en-US" sz="1800" kern="0">
              <a:solidFill>
                <a:srgbClr val="FFFFFF"/>
              </a:solidFill>
              <a:latin typeface="Helvetica" charset="0"/>
              <a:ea typeface="ヒラギノ明朝 ProN W3" charset="-128"/>
              <a:sym typeface="Verdana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1800" kern="0">
                <a:solidFill>
                  <a:srgbClr val="FFFFFF"/>
                </a:solidFill>
                <a:latin typeface="Helvetica" charset="0"/>
                <a:ea typeface="ヒラギノ明朝 ProN W3" charset="-128"/>
                <a:sym typeface="Verdana" pitchFamily="34" charset="0"/>
              </a:rPr>
              <a:t>Reduced OpEx</a:t>
            </a:r>
          </a:p>
        </p:txBody>
      </p:sp>
      <p:sp>
        <p:nvSpPr>
          <p:cNvPr id="41989" name="Rectangle 5"/>
          <p:cNvSpPr>
            <a:spLocks/>
          </p:cNvSpPr>
          <p:nvPr/>
        </p:nvSpPr>
        <p:spPr bwMode="auto">
          <a:xfrm>
            <a:off x="1676400" y="838201"/>
            <a:ext cx="8991600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The new command is:</a:t>
            </a:r>
          </a:p>
          <a:p>
            <a:pPr marL="0" lvl="1">
              <a:spcBef>
                <a:spcPct val="0"/>
              </a:spcBef>
              <a:defRPr/>
            </a:pPr>
            <a:endParaRPr lang="en-US" kern="0" dirty="0">
              <a:latin typeface="Lucida Console" pitchFamily="49" charset="0"/>
              <a:ea typeface="ヒラギノ明朝 ProN W3" charset="-128"/>
            </a:endParaRPr>
          </a:p>
          <a:p>
            <a:pPr marL="0" lvl="1">
              <a:spcBef>
                <a:spcPct val="0"/>
              </a:spcBef>
              <a:defRPr/>
            </a:pPr>
            <a:r>
              <a:rPr lang="en-US" kern="0" dirty="0">
                <a:latin typeface="Lucida Console" pitchFamily="49" charset="0"/>
                <a:ea typeface="ヒラギノ明朝 ProN W3" charset="-128"/>
              </a:rPr>
              <a:t># </a:t>
            </a:r>
            <a:r>
              <a:rPr lang="en-US" kern="0" dirty="0" err="1">
                <a:latin typeface="Lucida Console" pitchFamily="49" charset="0"/>
                <a:ea typeface="ヒラギノ明朝 ProN W3" charset="-128"/>
              </a:rPr>
              <a:t>mandctl</a:t>
            </a:r>
            <a:r>
              <a:rPr lang="en-US" kern="0" dirty="0">
                <a:latin typeface="Lucida Console" pitchFamily="49" charset="0"/>
                <a:ea typeface="ヒラギノ明朝 ProN W3" charset="-128"/>
              </a:rPr>
              <a:t> log &lt;</a:t>
            </a:r>
            <a:r>
              <a:rPr lang="en-US" kern="0" dirty="0">
                <a:solidFill>
                  <a:schemeClr val="accent2"/>
                </a:solidFill>
                <a:latin typeface="Lucida Console" pitchFamily="49" charset="0"/>
                <a:ea typeface="ヒラギノ明朝 ProN W3" charset="-128"/>
              </a:rPr>
              <a:t>level</a:t>
            </a:r>
            <a:r>
              <a:rPr lang="en-US" kern="0" dirty="0">
                <a:latin typeface="Lucida Console" pitchFamily="49" charset="0"/>
                <a:ea typeface="ヒラギノ明朝 ProN W3" charset="-128"/>
              </a:rPr>
              <a:t>&gt; [</a:t>
            </a:r>
            <a:r>
              <a:rPr lang="en-US" kern="0" dirty="0">
                <a:solidFill>
                  <a:srgbClr val="FF3300"/>
                </a:solidFill>
                <a:latin typeface="Lucida Console" pitchFamily="49" charset="0"/>
                <a:ea typeface="ヒラギノ明朝 ProN W3" charset="-128"/>
              </a:rPr>
              <a:t>file_%TIME%.txt</a:t>
            </a:r>
            <a:r>
              <a:rPr lang="en-US" kern="0" dirty="0">
                <a:latin typeface="Lucida Console" pitchFamily="49" charset="0"/>
                <a:ea typeface="ヒラギノ明朝 ProN W3" charset="-128"/>
              </a:rPr>
              <a:t>[</a:t>
            </a:r>
            <a:r>
              <a:rPr lang="en-US" kern="0" dirty="0">
                <a:solidFill>
                  <a:srgbClr val="006600"/>
                </a:solidFill>
                <a:latin typeface="Lucida Console" pitchFamily="49" charset="0"/>
                <a:ea typeface="ヒラギノ明朝 ProN W3" charset="-128"/>
              </a:rPr>
              <a:t>size</a:t>
            </a:r>
            <a:r>
              <a:rPr lang="en-US" kern="0" dirty="0">
                <a:latin typeface="Lucida Console" pitchFamily="49" charset="0"/>
                <a:ea typeface="ヒラギノ明朝 ProN W3" charset="-128"/>
              </a:rPr>
              <a:t>]]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kern="0" dirty="0">
                <a:latin typeface="Times" charset="0"/>
                <a:ea typeface="ヒラギノ明朝 ProN W3" charset="-128"/>
              </a:rPr>
              <a:t> </a:t>
            </a:r>
            <a:r>
              <a:rPr lang="ja-JP" altLang="en-US" kern="0" dirty="0">
                <a:latin typeface="Times" charset="0"/>
                <a:ea typeface="ヒラギノ明朝 ProN W3" charset="-128"/>
              </a:rPr>
              <a:t>‘</a:t>
            </a:r>
            <a:r>
              <a:rPr lang="en-US" altLang="ja-JP" kern="0" dirty="0">
                <a:solidFill>
                  <a:schemeClr val="accent2"/>
                </a:solidFill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level</a:t>
            </a:r>
            <a:r>
              <a:rPr lang="ja-JP" alt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’</a:t>
            </a:r>
            <a:r>
              <a:rPr lang="en-US" altLang="ja-JP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 is the required logging level. 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 </a:t>
            </a:r>
            <a:r>
              <a:rPr lang="ja-JP" alt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‘</a:t>
            </a:r>
            <a:r>
              <a:rPr lang="en-US" altLang="ja-JP" kern="0" dirty="0">
                <a:solidFill>
                  <a:srgbClr val="FF3300"/>
                </a:solidFill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file</a:t>
            </a:r>
            <a:r>
              <a:rPr lang="ja-JP" alt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’</a:t>
            </a:r>
            <a:r>
              <a:rPr lang="en-US" altLang="ja-JP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 if given is the main file to log to. 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 </a:t>
            </a:r>
            <a:r>
              <a:rPr lang="ja-JP" alt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‘</a:t>
            </a:r>
            <a:r>
              <a:rPr lang="en-US" altLang="ja-JP" kern="0" dirty="0">
                <a:solidFill>
                  <a:srgbClr val="006600"/>
                </a:solidFill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size</a:t>
            </a:r>
            <a:r>
              <a:rPr lang="ja-JP" alt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’</a:t>
            </a:r>
            <a:r>
              <a:rPr lang="en-US" altLang="ja-JP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 if given, is the maximum size of the log file.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 </a:t>
            </a:r>
            <a:r>
              <a:rPr lang="en-US" kern="0" dirty="0">
                <a:solidFill>
                  <a:srgbClr val="FF3300"/>
                </a:solidFill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%TIME</a:t>
            </a: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, if given, provides a timestamp of the file </a:t>
            </a:r>
          </a:p>
          <a:p>
            <a:pPr marL="0" lvl="1">
              <a:spcBef>
                <a:spcPct val="0"/>
              </a:spcBef>
              <a:defRPr/>
            </a:pPr>
            <a:endParaRPr lang="en-US" kern="0" dirty="0">
              <a:latin typeface="Helvetica" panose="020B0604020202020204" pitchFamily="34" charset="0"/>
              <a:ea typeface="ヒラギノ明朝 ProN W3" charset="-128"/>
              <a:cs typeface="Helvetica" panose="020B0604020202020204" pitchFamily="34" charset="0"/>
            </a:endParaRPr>
          </a:p>
          <a:p>
            <a:pPr marL="0" lvl="1">
              <a:spcBef>
                <a:spcPct val="0"/>
              </a:spcBef>
              <a:defRPr/>
            </a:pPr>
            <a:r>
              <a:rPr lang="en-US" u="sng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Rules of Engagement</a:t>
            </a: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:  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The rotation will keep one old file (</a:t>
            </a:r>
            <a:r>
              <a:rPr lang="en-US" kern="0" dirty="0" err="1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file.old</a:t>
            </a: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) so it is important to ensure that the </a:t>
            </a:r>
            <a:r>
              <a:rPr lang="ja-JP" alt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‘</a:t>
            </a:r>
            <a:r>
              <a:rPr lang="en-US" altLang="ja-JP" kern="0" dirty="0">
                <a:solidFill>
                  <a:srgbClr val="006600"/>
                </a:solidFill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size</a:t>
            </a:r>
            <a:r>
              <a:rPr lang="ja-JP" alt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’</a:t>
            </a:r>
            <a:r>
              <a:rPr lang="en-US" altLang="ja-JP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 is no more than half the available </a:t>
            </a:r>
            <a:r>
              <a:rPr lang="en-US" altLang="ja-JP" kern="0" dirty="0" err="1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ramdisk</a:t>
            </a:r>
            <a:r>
              <a:rPr lang="en-US" altLang="ja-JP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 space.  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 For example, if you create an 8M </a:t>
            </a:r>
            <a:r>
              <a:rPr lang="en-US" kern="0" dirty="0" err="1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ramdisk</a:t>
            </a: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, you should not give a size larger than 4M, and to be safe, allow some extra space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 Numbers must be used, not abbreviations or suffixes, i.e., 3500000 instead of 4M, 500K, </a:t>
            </a:r>
            <a:r>
              <a:rPr lang="en-US" kern="0" dirty="0" err="1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etc</a:t>
            </a:r>
            <a:r>
              <a:rPr lang="en-US" kern="0" dirty="0">
                <a:latin typeface="Helvetica" panose="020B0604020202020204" pitchFamily="34" charset="0"/>
                <a:ea typeface="ヒラギノ明朝 ProN W3" charset="-128"/>
                <a:cs typeface="Helvetica" panose="020B0604020202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96761822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on Software CLI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1838" y="1143000"/>
            <a:ext cx="8037512" cy="40513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Linux based file system running on flash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Most of the file system is read only in user mode; this means that shell scripts can only be run under the guidance of EWN Systems Engineers or TAC Engineers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Bash shell is used when logged in – helpful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solidFill>
                  <a:srgbClr val="3366FF"/>
                </a:solidFill>
              </a:rPr>
              <a:t>	keeps command history and tab for complete commands similar to Cisco/</a:t>
            </a:r>
            <a:r>
              <a:rPr lang="en-US" sz="1200" i="1" dirty="0" err="1">
                <a:solidFill>
                  <a:srgbClr val="3366FF"/>
                </a:solidFill>
              </a:rPr>
              <a:t>Adtran</a:t>
            </a:r>
            <a:endParaRPr lang="en-US" sz="1200" i="1" dirty="0">
              <a:solidFill>
                <a:srgbClr val="3366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 good number of needed </a:t>
            </a:r>
            <a:r>
              <a:rPr lang="en-US" sz="1800" dirty="0" err="1"/>
              <a:t>unix</a:t>
            </a:r>
            <a:r>
              <a:rPr lang="en-US" sz="1800" dirty="0"/>
              <a:t> utilities are available but this is not a </a:t>
            </a:r>
            <a:r>
              <a:rPr lang="en-US" sz="1800" dirty="0" err="1"/>
              <a:t>redhat</a:t>
            </a:r>
            <a:r>
              <a:rPr lang="en-US" sz="1800" dirty="0"/>
              <a:t> system.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CLI is used mostly for </a:t>
            </a:r>
            <a:r>
              <a:rPr lang="en-US" sz="1800" dirty="0" err="1"/>
              <a:t>config</a:t>
            </a:r>
            <a:r>
              <a:rPr lang="en-US" sz="1800" dirty="0"/>
              <a:t> review, check and also troubleshooting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CLI can be used for making specific configuration changes, but not all configuration changes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During login session, history is kept of commands. History is lost when logging out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TACACS Login or Local username/password will be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z="1800" kern="0">
                <a:solidFill>
                  <a:sysClr val="windowText" lastClr="000000"/>
                </a:solidFill>
              </a:rPr>
              <a:t>Page </a:t>
            </a:r>
            <a:fld id="{B4ED6AB6-3367-4125-9193-61799F9B1000}" type="slidenum">
              <a:rPr lang="en-US" sz="1800" kern="0">
                <a:solidFill>
                  <a:sysClr val="windowText" lastClr="000000"/>
                </a:solidFill>
              </a:rPr>
              <a:pPr/>
              <a:t>2</a:t>
            </a:fld>
            <a:endParaRPr lang="en-US" sz="180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14301"/>
      </p:ext>
    </p:extLst>
  </p:cSld>
  <p:clrMapOvr>
    <a:masterClrMapping/>
  </p:clrMapOvr>
  <p:transition spd="slow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304800"/>
            <a:ext cx="9144000" cy="685800"/>
          </a:xfrm>
        </p:spPr>
        <p:txBody>
          <a:bodyPr vert="horz" wrap="square" lIns="91440" tIns="45720" rIns="13208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400"/>
              <a:t>Debugging the mand (ALG) process - application</a:t>
            </a:r>
          </a:p>
        </p:txBody>
      </p:sp>
      <p:sp>
        <p:nvSpPr>
          <p:cNvPr id="87043" name="Slide Number Placeholder 3"/>
          <p:cNvSpPr txBox="1">
            <a:spLocks noGrp="1"/>
          </p:cNvSpPr>
          <p:nvPr/>
        </p:nvSpPr>
        <p:spPr bwMode="auto">
          <a:xfrm>
            <a:off x="1524000" y="6613526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CCCCCC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36CCADF-948E-4884-9196-DF51417E39FF}" type="slidenum">
              <a:rPr lang="en-US" altLang="en-US" sz="1000" kern="0">
                <a:solidFill>
                  <a:srgbClr val="000000"/>
                </a:solidFill>
                <a:latin typeface="Arial" pitchFamily="34" charset="0"/>
                <a:ea typeface="ヒラギノ明朝 ProN W3" charset="-128"/>
                <a:sym typeface="Arial" pitchFamily="34" charset="0"/>
              </a:rPr>
              <a:pPr>
                <a:spcBef>
                  <a:spcPct val="0"/>
                </a:spcBef>
              </a:pPr>
              <a:t>20</a:t>
            </a:fld>
            <a:endParaRPr lang="en-US" altLang="en-US" sz="1000" kern="0">
              <a:solidFill>
                <a:srgbClr val="000000"/>
              </a:solidFill>
              <a:latin typeface="Arial" pitchFamily="34" charset="0"/>
              <a:ea typeface="ヒラギノ明朝 ProN W3" charset="-128"/>
              <a:sym typeface="Arial" pitchFamily="34" charset="0"/>
            </a:endParaRPr>
          </a:p>
        </p:txBody>
      </p:sp>
      <p:sp>
        <p:nvSpPr>
          <p:cNvPr id="43012" name="Rectangle 4"/>
          <p:cNvSpPr>
            <a:spLocks/>
          </p:cNvSpPr>
          <p:nvPr/>
        </p:nvSpPr>
        <p:spPr bwMode="auto">
          <a:xfrm>
            <a:off x="1524000" y="838200"/>
            <a:ext cx="89916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lvl="1">
              <a:spcBef>
                <a:spcPct val="0"/>
              </a:spcBef>
              <a:defRPr/>
            </a:pPr>
            <a:r>
              <a:rPr lang="en-US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# </a:t>
            </a:r>
            <a:r>
              <a:rPr lang="en-US" sz="2000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mkdir</a:t>
            </a:r>
            <a:r>
              <a:rPr lang="en-US" sz="2000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 /</a:t>
            </a:r>
            <a:r>
              <a:rPr lang="en-US" sz="2000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var</a:t>
            </a:r>
            <a:r>
              <a:rPr lang="en-US" sz="2000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/</a:t>
            </a:r>
            <a:r>
              <a:rPr lang="en-US" sz="2000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ramdisk</a:t>
            </a:r>
            <a:endParaRPr lang="en-US" sz="2000" kern="0" dirty="0">
              <a:solidFill>
                <a:srgbClr val="000000"/>
              </a:solidFill>
              <a:latin typeface="Lucida Console" charset="0"/>
              <a:ea typeface="ヒラギノ明朝 ProN W3" charset="0"/>
              <a:cs typeface="ヒラギノ明朝 ProN W3" charset="0"/>
            </a:endParaRPr>
          </a:p>
          <a:p>
            <a:pPr marL="0" lvl="1">
              <a:spcBef>
                <a:spcPct val="0"/>
              </a:spcBef>
              <a:defRPr/>
            </a:pPr>
            <a:r>
              <a:rPr lang="en-US" sz="2000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# mount -t </a:t>
            </a:r>
            <a:r>
              <a:rPr lang="en-US" sz="2000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tmpfs</a:t>
            </a:r>
            <a:r>
              <a:rPr lang="en-US" sz="2000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tmpfs</a:t>
            </a:r>
            <a:r>
              <a:rPr lang="en-US" sz="2000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 -o size=8M /</a:t>
            </a:r>
            <a:r>
              <a:rPr lang="en-US" sz="2000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var</a:t>
            </a:r>
            <a:r>
              <a:rPr lang="en-US" sz="2000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/</a:t>
            </a:r>
            <a:r>
              <a:rPr lang="en-US" sz="2000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ramdisk</a:t>
            </a:r>
            <a:endParaRPr lang="en-US" sz="2000" kern="0" dirty="0">
              <a:solidFill>
                <a:srgbClr val="000000"/>
              </a:solidFill>
              <a:latin typeface="Lucida Console" charset="0"/>
              <a:ea typeface="ヒラギノ明朝 ProN W3" charset="0"/>
              <a:cs typeface="ヒラギノ明朝 ProN W3" charset="0"/>
            </a:endParaRPr>
          </a:p>
          <a:p>
            <a:pPr marL="0" lvl="1">
              <a:spcBef>
                <a:spcPct val="0"/>
              </a:spcBef>
              <a:defRPr/>
            </a:pPr>
            <a:r>
              <a:rPr lang="en-US" sz="2000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# </a:t>
            </a:r>
            <a:r>
              <a:rPr lang="en-US" sz="2000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mandctl</a:t>
            </a:r>
            <a:r>
              <a:rPr lang="en-US" sz="2000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 log 0x9 /</a:t>
            </a:r>
            <a:r>
              <a:rPr lang="en-US" sz="2000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var</a:t>
            </a:r>
            <a:r>
              <a:rPr lang="en-US" sz="2000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/</a:t>
            </a:r>
            <a:r>
              <a:rPr lang="en-US" sz="2000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ramdisk</a:t>
            </a:r>
            <a:r>
              <a:rPr lang="en-US" sz="2000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/test_%TIME%.txt 5000000</a:t>
            </a:r>
          </a:p>
          <a:p>
            <a:pPr marL="0" lvl="1">
              <a:spcBef>
                <a:spcPct val="0"/>
              </a:spcBef>
              <a:defRPr/>
            </a:pPr>
            <a:endParaRPr lang="en-US" sz="2000" kern="0" dirty="0">
              <a:solidFill>
                <a:srgbClr val="000000"/>
              </a:solidFill>
              <a:latin typeface="Lucida Console" charset="0"/>
              <a:ea typeface="ヒラギノ明朝 ProN W3" charset="0"/>
              <a:cs typeface="ヒラギノ明朝 ProN W3" charset="0"/>
            </a:endParaRP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 </a:t>
            </a:r>
            <a:r>
              <a:rPr lang="en-US" kern="0" dirty="0">
                <a:solidFill>
                  <a:srgbClr val="000000"/>
                </a:solidFill>
                <a:latin typeface="Helvetica" panose="020B0604020202020204" pitchFamily="34" charset="0"/>
                <a:ea typeface="ヒラギノ明朝 ProN W3" charset="0"/>
                <a:cs typeface="Helvetica" panose="020B0604020202020204" pitchFamily="34" charset="0"/>
              </a:rPr>
              <a:t>This command will create a text file of the </a:t>
            </a:r>
            <a:r>
              <a:rPr lang="en-US" kern="0" dirty="0" err="1">
                <a:solidFill>
                  <a:srgbClr val="000000"/>
                </a:solidFill>
                <a:latin typeface="Helvetica" panose="020B0604020202020204" pitchFamily="34" charset="0"/>
                <a:ea typeface="ヒラギノ明朝 ProN W3" charset="0"/>
                <a:cs typeface="Helvetica" panose="020B0604020202020204" pitchFamily="34" charset="0"/>
              </a:rPr>
              <a:t>mandlog</a:t>
            </a:r>
            <a:r>
              <a:rPr lang="en-US" kern="0" dirty="0">
                <a:solidFill>
                  <a:srgbClr val="000000"/>
                </a:solidFill>
                <a:latin typeface="Helvetica" panose="020B0604020202020204" pitchFamily="34" charset="0"/>
                <a:ea typeface="ヒラギノ明朝 ProN W3" charset="0"/>
                <a:cs typeface="Helvetica" panose="020B0604020202020204" pitchFamily="34" charset="0"/>
              </a:rPr>
              <a:t> output; additionally it writes useful ALG configuration parameters that will be used for analysis by Engineering</a:t>
            </a:r>
          </a:p>
          <a:p>
            <a:pPr marL="0" lvl="1">
              <a:spcBef>
                <a:spcPct val="0"/>
              </a:spcBef>
              <a:buFontTx/>
              <a:buChar char="•"/>
              <a:defRPr/>
            </a:pPr>
            <a:r>
              <a:rPr lang="en-US" kern="0" dirty="0">
                <a:solidFill>
                  <a:srgbClr val="000000"/>
                </a:solidFill>
                <a:latin typeface="Helvetica" panose="020B0604020202020204" pitchFamily="34" charset="0"/>
                <a:ea typeface="ヒラギノ明朝 ProN W3" charset="0"/>
                <a:cs typeface="Helvetica" panose="020B0604020202020204" pitchFamily="34" charset="0"/>
              </a:rPr>
              <a:t> Because mand logging is taxing, you must always disable </a:t>
            </a:r>
            <a:r>
              <a:rPr lang="en-US" kern="0" dirty="0" err="1">
                <a:solidFill>
                  <a:srgbClr val="000000"/>
                </a:solidFill>
                <a:latin typeface="Helvetica" panose="020B0604020202020204" pitchFamily="34" charset="0"/>
                <a:ea typeface="ヒラギノ明朝 ProN W3" charset="0"/>
                <a:cs typeface="Helvetica" panose="020B0604020202020204" pitchFamily="34" charset="0"/>
              </a:rPr>
              <a:t>mandlogging</a:t>
            </a:r>
            <a:r>
              <a:rPr lang="en-US" kern="0" dirty="0">
                <a:solidFill>
                  <a:srgbClr val="000000"/>
                </a:solidFill>
                <a:latin typeface="Helvetica" panose="020B0604020202020204" pitchFamily="34" charset="0"/>
                <a:ea typeface="ヒラギノ明朝 ProN W3" charset="0"/>
                <a:cs typeface="Helvetica" panose="020B0604020202020204" pitchFamily="34" charset="0"/>
              </a:rPr>
              <a:t> after you have captured the problem scenario</a:t>
            </a:r>
          </a:p>
          <a:p>
            <a:pPr marL="0" lvl="1">
              <a:spcBef>
                <a:spcPct val="0"/>
              </a:spcBef>
              <a:defRPr/>
            </a:pPr>
            <a:endParaRPr lang="en-US" kern="0" dirty="0">
              <a:solidFill>
                <a:srgbClr val="000000"/>
              </a:solidFill>
              <a:latin typeface="Arial" charset="0"/>
              <a:ea typeface="ヒラギノ明朝 ProN W3" charset="0"/>
              <a:cs typeface="ヒラギノ明朝 ProN W3" charset="0"/>
            </a:endParaRPr>
          </a:p>
          <a:p>
            <a:pPr marL="0" lvl="1">
              <a:spcBef>
                <a:spcPct val="0"/>
              </a:spcBef>
              <a:defRPr/>
            </a:pPr>
            <a:r>
              <a:rPr lang="en-US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# </a:t>
            </a:r>
            <a:r>
              <a:rPr lang="en-US" kern="0" dirty="0" err="1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mandctl</a:t>
            </a:r>
            <a:r>
              <a:rPr lang="en-US" kern="0" dirty="0">
                <a:solidFill>
                  <a:srgbClr val="000000"/>
                </a:solidFill>
                <a:latin typeface="Lucida Console" charset="0"/>
                <a:ea typeface="ヒラギノ明朝 ProN W3" charset="0"/>
                <a:cs typeface="ヒラギノ明朝 ProN W3" charset="0"/>
              </a:rPr>
              <a:t> log 0</a:t>
            </a:r>
          </a:p>
          <a:p>
            <a:pPr marL="0" lvl="1">
              <a:spcBef>
                <a:spcPct val="0"/>
              </a:spcBef>
              <a:defRPr/>
            </a:pPr>
            <a:endParaRPr lang="en-US" kern="0" dirty="0">
              <a:solidFill>
                <a:srgbClr val="000000"/>
              </a:solidFill>
              <a:latin typeface="Lucida Console" charset="0"/>
              <a:ea typeface="ヒラギノ明朝 ProN W3" charset="0"/>
              <a:cs typeface="ヒラギノ明朝 ProN W3" charset="0"/>
            </a:endParaRPr>
          </a:p>
          <a:p>
            <a:pPr marL="0" lvl="1">
              <a:spcBef>
                <a:spcPct val="0"/>
              </a:spcBef>
              <a:defRPr/>
            </a:pPr>
            <a:endParaRPr lang="en-US" kern="0" dirty="0">
              <a:latin typeface="Lucida Console" charset="0"/>
              <a:ea typeface="ヒラギノ明朝 ProN W3" charset="0"/>
              <a:cs typeface="ヒラギノ明朝 ProN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84893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09599" y="228600"/>
            <a:ext cx="9409115" cy="562976"/>
          </a:xfrm>
        </p:spPr>
        <p:txBody>
          <a:bodyPr/>
          <a:lstStyle/>
          <a:p>
            <a:r>
              <a:rPr lang="en-US" dirty="0"/>
              <a:t>Common Cisco to EdgeMarc Command Matrix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Page </a:t>
            </a:r>
            <a:fld id="{FF48A2E1-80AB-44D8-8185-F9945883EA0F}" type="slidenum">
              <a:rPr lang="en-US" smtClean="0"/>
              <a:pPr/>
              <a:t>21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461816"/>
              </p:ext>
            </p:extLst>
          </p:nvPr>
        </p:nvGraphicFramePr>
        <p:xfrm>
          <a:off x="609599" y="791571"/>
          <a:ext cx="10840279" cy="5330932"/>
        </p:xfrm>
        <a:graphic>
          <a:graphicData uri="http://schemas.openxmlformats.org/drawingml/2006/table">
            <a:tbl>
              <a:tblPr/>
              <a:tblGrid>
                <a:gridCol w="4147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26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69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Cisco Command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Edgemarc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Command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service-module T1 s0/0/0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Network stats in GUI or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ewntmsctl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-d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service-module T1 s0/0/0 performance-statistics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Advanced page of stats in GUI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or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ewntmsctl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-D 0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wr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etc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conf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/bin/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cfg_commit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copy run start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ewn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save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&lt;file name.conf1 or .conf2&gt;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778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version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GUI, System Page or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cat 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etc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/version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Uptime can be obtained from GUI or uptime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cat 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ewn_model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or cat 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etc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/platform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8922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run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view file created by the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ewn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save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command via the more command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89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mandctl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dbg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replay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then retrieve file 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replay.cfg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copy start run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ewn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load &lt;file name&gt;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followed by /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etc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conf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/bin/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cfg_commit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ip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interface brief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ifconfig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-a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 built in switch ports, mii-tool, or use Network page of GUI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log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more 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/log/messages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clock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date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arp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arp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-a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from CLI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ip route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route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or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netstat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-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rvn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from CLI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copy tftp flash (for upgrade purposes)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Use GUI Upgrade function or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netflash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–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kiH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(node manager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ip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) (image name)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copy run tftp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ewn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upload &lt;filename&gt; &lt;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ip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address&gt;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778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voice port sum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cat 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uaHookstate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(FXS Ports) or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cat 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/calls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(total active calls)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diag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cat 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ewn_model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mem sum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cat 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proc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meminfo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proc cpu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top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ip nat translations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cat 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proc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/net/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ip_conntrack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18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show crypto iskmp | ipsec sa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etc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conf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ipsec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ipsec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auto --status</a:t>
                      </a:r>
                    </a:p>
                  </a:txBody>
                  <a:tcPr marL="10523" marR="10523" marT="105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4502944"/>
      </p:ext>
    </p:extLst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981200" y="46326"/>
            <a:ext cx="8229600" cy="456625"/>
          </a:xfrm>
        </p:spPr>
        <p:txBody>
          <a:bodyPr>
            <a:normAutofit fontScale="90000"/>
          </a:bodyPr>
          <a:lstStyle/>
          <a:p>
            <a:r>
              <a:rPr lang="en-US" dirty="0"/>
              <a:t>EdgeMarc VOS Directory Structure Tour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944547" y="609600"/>
            <a:ext cx="1335223" cy="398198"/>
            <a:chOff x="3569564" y="2386228"/>
            <a:chExt cx="1433598" cy="398198"/>
          </a:xfrm>
        </p:grpSpPr>
        <p:sp>
          <p:nvSpPr>
            <p:cNvPr id="9" name="Oval 8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50786" y="2386228"/>
              <a:ext cx="2516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kern="0" dirty="0"/>
                <a:t>/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609956" y="2025075"/>
            <a:ext cx="1335223" cy="398198"/>
            <a:chOff x="3569564" y="2386228"/>
            <a:chExt cx="1433598" cy="398198"/>
          </a:xfrm>
          <a:solidFill>
            <a:srgbClr val="FFFF00"/>
          </a:solidFill>
        </p:grpSpPr>
        <p:sp>
          <p:nvSpPr>
            <p:cNvPr id="13" name="Oval 12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39915" y="2386228"/>
              <a:ext cx="508070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</a:t>
              </a:r>
              <a:r>
                <a:rPr lang="en-US" sz="1400" kern="0" dirty="0" err="1"/>
                <a:t>etc</a:t>
              </a:r>
              <a:endParaRPr lang="en-US" sz="1400" kern="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609956" y="6200188"/>
            <a:ext cx="1335223" cy="397742"/>
            <a:chOff x="3569564" y="2386228"/>
            <a:chExt cx="1433598" cy="398198"/>
          </a:xfrm>
          <a:solidFill>
            <a:srgbClr val="FFFF00"/>
          </a:solidFill>
        </p:grpSpPr>
        <p:sp>
          <p:nvSpPr>
            <p:cNvPr id="16" name="Oval 15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34753" y="2386228"/>
              <a:ext cx="518397" cy="30813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</a:t>
              </a:r>
              <a:r>
                <a:rPr lang="en-US" sz="1400" kern="0" dirty="0" err="1"/>
                <a:t>var</a:t>
              </a:r>
              <a:endParaRPr lang="en-US" sz="1400" kern="0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609956" y="1103450"/>
            <a:ext cx="1335223" cy="398198"/>
            <a:chOff x="3569564" y="2386228"/>
            <a:chExt cx="1433598" cy="398198"/>
          </a:xfrm>
          <a:solidFill>
            <a:srgbClr val="FFFF00"/>
          </a:solidFill>
        </p:grpSpPr>
        <p:sp>
          <p:nvSpPr>
            <p:cNvPr id="19" name="Oval 18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39915" y="2386228"/>
              <a:ext cx="508070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/bin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609956" y="1564246"/>
            <a:ext cx="1335223" cy="398198"/>
            <a:chOff x="3569564" y="2386228"/>
            <a:chExt cx="1433598" cy="398198"/>
          </a:xfrm>
        </p:grpSpPr>
        <p:sp>
          <p:nvSpPr>
            <p:cNvPr id="22" name="Oval 21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013238" y="2386228"/>
              <a:ext cx="5614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</a:t>
              </a:r>
              <a:r>
                <a:rPr lang="en-US" sz="1400" kern="0" dirty="0" err="1"/>
                <a:t>dev</a:t>
              </a:r>
              <a:endParaRPr lang="en-US" sz="1400" kern="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609956" y="2472263"/>
            <a:ext cx="1335223" cy="398198"/>
            <a:chOff x="3569564" y="2386228"/>
            <a:chExt cx="1433598" cy="398198"/>
          </a:xfrm>
        </p:grpSpPr>
        <p:sp>
          <p:nvSpPr>
            <p:cNvPr id="25" name="Oval 24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928043" y="2386228"/>
              <a:ext cx="7318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/home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09956" y="2931609"/>
            <a:ext cx="1335223" cy="398198"/>
            <a:chOff x="3569564" y="2386228"/>
            <a:chExt cx="1433598" cy="398198"/>
          </a:xfrm>
        </p:grpSpPr>
        <p:sp>
          <p:nvSpPr>
            <p:cNvPr id="28" name="Oval 27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071756" y="2386228"/>
              <a:ext cx="4443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/lib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609956" y="3393675"/>
            <a:ext cx="1335223" cy="398198"/>
            <a:chOff x="3569564" y="2386228"/>
            <a:chExt cx="1433598" cy="398198"/>
          </a:xfrm>
        </p:grpSpPr>
        <p:sp>
          <p:nvSpPr>
            <p:cNvPr id="31" name="Oval 30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008077" y="2386228"/>
              <a:ext cx="5717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</a:t>
              </a:r>
              <a:r>
                <a:rPr lang="en-US" sz="1400" kern="0" dirty="0" err="1"/>
                <a:t>mnt</a:t>
              </a:r>
              <a:endParaRPr lang="en-US" sz="1400" kern="0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609956" y="3874275"/>
            <a:ext cx="1335223" cy="398198"/>
            <a:chOff x="3569564" y="2386228"/>
            <a:chExt cx="1433598" cy="398198"/>
          </a:xfrm>
          <a:solidFill>
            <a:srgbClr val="FFFF00"/>
          </a:solidFill>
        </p:grpSpPr>
        <p:sp>
          <p:nvSpPr>
            <p:cNvPr id="34" name="Oval 33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981397" y="2386228"/>
              <a:ext cx="625106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</a:t>
              </a:r>
              <a:r>
                <a:rPr lang="en-US" sz="1400" kern="0" dirty="0" err="1"/>
                <a:t>proc</a:t>
              </a:r>
              <a:endParaRPr lang="en-US" sz="1400" kern="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09956" y="4317305"/>
            <a:ext cx="1335223" cy="398198"/>
            <a:chOff x="3569564" y="2386228"/>
            <a:chExt cx="1433598" cy="398198"/>
          </a:xfrm>
          <a:solidFill>
            <a:srgbClr val="FFFF00"/>
          </a:solidFill>
        </p:grpSpPr>
        <p:sp>
          <p:nvSpPr>
            <p:cNvPr id="37" name="Oval 36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991727" y="2386228"/>
              <a:ext cx="604453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</a:t>
              </a:r>
              <a:r>
                <a:rPr lang="en-US" sz="1400" kern="0" dirty="0" err="1"/>
                <a:t>sbin</a:t>
              </a:r>
              <a:endParaRPr lang="en-US" sz="1400" kern="0" dirty="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609956" y="4782856"/>
            <a:ext cx="1335223" cy="398198"/>
            <a:chOff x="3569564" y="2386228"/>
            <a:chExt cx="1433598" cy="398198"/>
          </a:xfrm>
        </p:grpSpPr>
        <p:sp>
          <p:nvSpPr>
            <p:cNvPr id="40" name="Oval 39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023565" y="2386228"/>
              <a:ext cx="5407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/sys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609958" y="5254329"/>
            <a:ext cx="1335223" cy="398198"/>
            <a:chOff x="3569564" y="2386228"/>
            <a:chExt cx="1433598" cy="398198"/>
          </a:xfrm>
        </p:grpSpPr>
        <p:sp>
          <p:nvSpPr>
            <p:cNvPr id="43" name="Oval 42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008075" y="2386228"/>
              <a:ext cx="5717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</a:t>
              </a:r>
              <a:r>
                <a:rPr lang="en-US" sz="1400" kern="0" dirty="0" err="1"/>
                <a:t>tmp</a:t>
              </a:r>
              <a:endParaRPr lang="en-US" sz="1400" kern="0" dirty="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609958" y="5742824"/>
            <a:ext cx="1335223" cy="398198"/>
            <a:chOff x="3569564" y="2386228"/>
            <a:chExt cx="1433598" cy="398198"/>
          </a:xfrm>
        </p:grpSpPr>
        <p:sp>
          <p:nvSpPr>
            <p:cNvPr id="46" name="Oval 45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kern="0">
                <a:solidFill>
                  <a:schemeClr val="tx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034752" y="2386228"/>
              <a:ext cx="5183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kern="0" dirty="0"/>
                <a:t>/</a:t>
              </a:r>
              <a:r>
                <a:rPr lang="en-US" sz="1400" kern="0" dirty="0" err="1"/>
                <a:t>usr</a:t>
              </a:r>
              <a:endParaRPr lang="en-US" sz="1400" kern="0" dirty="0"/>
            </a:p>
          </p:txBody>
        </p:sp>
      </p:grpSp>
      <p:cxnSp>
        <p:nvCxnSpPr>
          <p:cNvPr id="49" name="Elbow Connector 48"/>
          <p:cNvCxnSpPr>
            <a:stCxn id="9" idx="4"/>
            <a:endCxn id="19" idx="2"/>
          </p:cNvCxnSpPr>
          <p:nvPr/>
        </p:nvCxnSpPr>
        <p:spPr>
          <a:xfrm rot="16200000" flipH="1">
            <a:off x="2962757" y="657200"/>
            <a:ext cx="296601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9" idx="4"/>
            <a:endCxn id="22" idx="2"/>
          </p:cNvCxnSpPr>
          <p:nvPr/>
        </p:nvCxnSpPr>
        <p:spPr>
          <a:xfrm rot="16200000" flipH="1">
            <a:off x="2732359" y="887598"/>
            <a:ext cx="757397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stCxn id="9" idx="4"/>
            <a:endCxn id="13" idx="2"/>
          </p:cNvCxnSpPr>
          <p:nvPr/>
        </p:nvCxnSpPr>
        <p:spPr>
          <a:xfrm rot="16200000" flipH="1">
            <a:off x="2501943" y="1118013"/>
            <a:ext cx="1218226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/>
          <p:cNvCxnSpPr/>
          <p:nvPr/>
        </p:nvCxnSpPr>
        <p:spPr>
          <a:xfrm rot="16200000" flipH="1">
            <a:off x="2501943" y="1582999"/>
            <a:ext cx="1218226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16200000" flipH="1">
            <a:off x="2501942" y="2039404"/>
            <a:ext cx="1218226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/>
          <p:nvPr/>
        </p:nvCxnSpPr>
        <p:spPr>
          <a:xfrm rot="16200000" flipH="1">
            <a:off x="2501945" y="2504623"/>
            <a:ext cx="1218226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/>
          <p:nvPr/>
        </p:nvCxnSpPr>
        <p:spPr>
          <a:xfrm rot="16200000" flipH="1">
            <a:off x="2501942" y="2980677"/>
            <a:ext cx="1218226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/>
          <p:cNvCxnSpPr/>
          <p:nvPr/>
        </p:nvCxnSpPr>
        <p:spPr>
          <a:xfrm rot="16200000" flipH="1">
            <a:off x="2501942" y="3411157"/>
            <a:ext cx="1218226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/>
          <p:cNvCxnSpPr/>
          <p:nvPr/>
        </p:nvCxnSpPr>
        <p:spPr>
          <a:xfrm rot="16200000" flipH="1">
            <a:off x="2501942" y="3902089"/>
            <a:ext cx="1218226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 rot="16200000" flipH="1">
            <a:off x="2501942" y="4353824"/>
            <a:ext cx="1218226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/>
          <p:nvPr/>
        </p:nvCxnSpPr>
        <p:spPr>
          <a:xfrm rot="16200000" flipH="1">
            <a:off x="2501942" y="4835159"/>
            <a:ext cx="1218226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/>
          <p:nvPr/>
        </p:nvCxnSpPr>
        <p:spPr>
          <a:xfrm rot="16200000" flipH="1">
            <a:off x="2501942" y="5296465"/>
            <a:ext cx="1218226" cy="997797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5895882" y="2226024"/>
            <a:ext cx="1335223" cy="394498"/>
            <a:chOff x="3569564" y="2389928"/>
            <a:chExt cx="1433598" cy="39449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64" name="Oval 63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kern="0">
                <a:solidFill>
                  <a:schemeClr val="tx1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921902" y="2400661"/>
              <a:ext cx="601011" cy="24622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000" kern="0" dirty="0"/>
                <a:t>/</a:t>
              </a:r>
              <a:r>
                <a:rPr lang="en-US" sz="1000" kern="0" dirty="0" err="1"/>
                <a:t>config</a:t>
              </a:r>
              <a:endParaRPr lang="en-US" sz="1000" kern="0" dirty="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895882" y="5950817"/>
            <a:ext cx="1335223" cy="394498"/>
            <a:chOff x="3569564" y="2389928"/>
            <a:chExt cx="1433598" cy="39449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67" name="Oval 66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kern="0">
                <a:solidFill>
                  <a:schemeClr val="tx1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943301" y="2448677"/>
              <a:ext cx="578637" cy="24622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000" kern="0" dirty="0"/>
                <a:t>/</a:t>
              </a:r>
              <a:r>
                <a:rPr lang="en-US" sz="1000" kern="0" dirty="0" err="1"/>
                <a:t>mand</a:t>
              </a:r>
              <a:endParaRPr lang="en-US" sz="1000" kern="0" dirty="0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895882" y="2691010"/>
            <a:ext cx="1335223" cy="394498"/>
            <a:chOff x="3569564" y="2389928"/>
            <a:chExt cx="1433598" cy="39449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70" name="Oval 69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kern="0">
                <a:solidFill>
                  <a:schemeClr val="tx1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914405" y="2400661"/>
              <a:ext cx="494301" cy="24622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000" kern="0" dirty="0"/>
                <a:t>/</a:t>
              </a:r>
              <a:r>
                <a:rPr lang="en-US" sz="1000" kern="0" dirty="0" err="1"/>
                <a:t>conf</a:t>
              </a:r>
              <a:endParaRPr lang="en-US" sz="1000" kern="0" dirty="0"/>
            </a:p>
          </p:txBody>
        </p:sp>
      </p:grpSp>
      <p:cxnSp>
        <p:nvCxnSpPr>
          <p:cNvPr id="76" name="Elbow Connector 75"/>
          <p:cNvCxnSpPr>
            <a:stCxn id="13" idx="6"/>
            <a:endCxn id="64" idx="2"/>
          </p:cNvCxnSpPr>
          <p:nvPr/>
        </p:nvCxnSpPr>
        <p:spPr>
          <a:xfrm>
            <a:off x="4945179" y="2226025"/>
            <a:ext cx="950703" cy="197249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Elbow Connector 76"/>
          <p:cNvCxnSpPr>
            <a:stCxn id="13" idx="6"/>
          </p:cNvCxnSpPr>
          <p:nvPr/>
        </p:nvCxnSpPr>
        <p:spPr>
          <a:xfrm>
            <a:off x="4945179" y="2226025"/>
            <a:ext cx="950705" cy="659521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Elbow Connector 82"/>
          <p:cNvCxnSpPr>
            <a:stCxn id="16" idx="6"/>
            <a:endCxn id="67" idx="2"/>
          </p:cNvCxnSpPr>
          <p:nvPr/>
        </p:nvCxnSpPr>
        <p:spPr>
          <a:xfrm flipV="1">
            <a:off x="4945179" y="6148067"/>
            <a:ext cx="950703" cy="252841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4" name="Group 83"/>
          <p:cNvGrpSpPr/>
          <p:nvPr/>
        </p:nvGrpSpPr>
        <p:grpSpPr>
          <a:xfrm>
            <a:off x="5895882" y="3705063"/>
            <a:ext cx="1335223" cy="394498"/>
            <a:chOff x="3569564" y="2389928"/>
            <a:chExt cx="1433598" cy="39449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85" name="Oval 84"/>
            <p:cNvSpPr/>
            <p:nvPr/>
          </p:nvSpPr>
          <p:spPr>
            <a:xfrm>
              <a:off x="3569564" y="2389928"/>
              <a:ext cx="1433598" cy="39449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kern="0">
                <a:solidFill>
                  <a:schemeClr val="tx1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989583" y="2408951"/>
              <a:ext cx="425457" cy="24622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000" kern="0" dirty="0"/>
                <a:t>/net</a:t>
              </a:r>
            </a:p>
          </p:txBody>
        </p:sp>
      </p:grpSp>
      <p:cxnSp>
        <p:nvCxnSpPr>
          <p:cNvPr id="88" name="Elbow Connector 87"/>
          <p:cNvCxnSpPr>
            <a:stCxn id="34" idx="6"/>
            <a:endCxn id="85" idx="2"/>
          </p:cNvCxnSpPr>
          <p:nvPr/>
        </p:nvCxnSpPr>
        <p:spPr>
          <a:xfrm flipV="1">
            <a:off x="4945179" y="3902312"/>
            <a:ext cx="950703" cy="172912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268693" y="2226025"/>
            <a:ext cx="1677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/>
              <a:t>Configuration Files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7266596" y="2700880"/>
            <a:ext cx="1846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/>
              <a:t>Configuration Scripts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7296326" y="3890558"/>
            <a:ext cx="240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/>
              <a:t>Network Info, NAT Table for</a:t>
            </a:r>
            <a:br>
              <a:rPr lang="en-US" sz="1400" kern="0" dirty="0"/>
            </a:br>
            <a:r>
              <a:rPr lang="en-US" sz="1400" kern="0" dirty="0"/>
              <a:t>Example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7442" y="5652528"/>
            <a:ext cx="22541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kern="0" dirty="0"/>
              <a:t>ALG Information Directory</a:t>
            </a:r>
          </a:p>
        </p:txBody>
      </p:sp>
    </p:spTree>
    <p:extLst>
      <p:ext uri="{BB962C8B-B14F-4D97-AF65-F5344CB8AC3E}">
        <p14:creationId xmlns:p14="http://schemas.microsoft.com/office/powerpoint/2010/main" val="94905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2" grpId="0"/>
      <p:bldP spid="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Directories and Files Cont.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z="1800" kern="0">
                <a:solidFill>
                  <a:sysClr val="windowText" lastClr="000000"/>
                </a:solidFill>
              </a:rPr>
              <a:t>Page </a:t>
            </a:r>
            <a:fld id="{B4ED6AB6-3367-4125-9193-61799F9B1000}" type="slidenum">
              <a:rPr lang="en-US" sz="1800" kern="0">
                <a:solidFill>
                  <a:sysClr val="windowText" lastClr="000000"/>
                </a:solidFill>
              </a:rPr>
              <a:pPr/>
              <a:t>4</a:t>
            </a:fld>
            <a:endParaRPr lang="en-US" sz="1800" kern="0">
              <a:solidFill>
                <a:sysClr val="windowText" lastClr="000000"/>
              </a:solidFill>
            </a:endParaRPr>
          </a:p>
        </p:txBody>
      </p:sp>
      <p:pic>
        <p:nvPicPr>
          <p:cNvPr id="6" name="Picture 5" descr="Screen Shot 2013-03-11 at 5.07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180" y="1676400"/>
            <a:ext cx="7467600" cy="391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902574"/>
      </p:ext>
    </p:extLst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Directories and Files Cont.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z="1800" kern="0">
                <a:solidFill>
                  <a:sysClr val="windowText" lastClr="000000"/>
                </a:solidFill>
              </a:rPr>
              <a:t>Page </a:t>
            </a:r>
            <a:fld id="{B4ED6AB6-3367-4125-9193-61799F9B1000}" type="slidenum">
              <a:rPr lang="en-US" sz="1800" kern="0">
                <a:solidFill>
                  <a:sysClr val="windowText" lastClr="000000"/>
                </a:solidFill>
              </a:rPr>
              <a:pPr/>
              <a:t>5</a:t>
            </a:fld>
            <a:endParaRPr lang="en-US" sz="1800" kern="0">
              <a:solidFill>
                <a:sysClr val="windowText" lastClr="000000"/>
              </a:solidFill>
            </a:endParaRPr>
          </a:p>
        </p:txBody>
      </p:sp>
      <p:pic>
        <p:nvPicPr>
          <p:cNvPr id="2" name="Picture 1" descr="Screen Shot 2013-03-12 at 12.39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362201"/>
            <a:ext cx="8077200" cy="246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872964"/>
      </p:ext>
    </p:extLst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Grp="1" noChangeArrowheads="1"/>
          </p:cNvSpPr>
          <p:nvPr/>
        </p:nvSpPr>
        <p:spPr bwMode="auto">
          <a:xfrm>
            <a:off x="1524000" y="58483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56942FF-683A-4436-93B9-5D20F5469BDB}" type="slidenum">
              <a:rPr lang="en-US" sz="1200" kern="0"/>
              <a:pPr>
                <a:defRPr/>
              </a:pPr>
              <a:t>6</a:t>
            </a:fld>
            <a:endParaRPr lang="en-US" sz="1200" kern="0"/>
          </a:p>
        </p:txBody>
      </p:sp>
      <p:sp>
        <p:nvSpPr>
          <p:cNvPr id="17305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00201" y="0"/>
            <a:ext cx="8037513" cy="838200"/>
          </a:xfrm>
        </p:spPr>
        <p:txBody>
          <a:bodyPr/>
          <a:lstStyle/>
          <a:p>
            <a:pPr defTabSz="1019175"/>
            <a:r>
              <a:rPr lang="en-US" altLang="en-US"/>
              <a:t>Viewing the Interface Configurations </a:t>
            </a:r>
          </a:p>
        </p:txBody>
      </p:sp>
      <p:sp>
        <p:nvSpPr>
          <p:cNvPr id="17306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28800" y="990600"/>
            <a:ext cx="8382000" cy="4953000"/>
          </a:xfrm>
        </p:spPr>
        <p:txBody>
          <a:bodyPr/>
          <a:lstStyle/>
          <a:p>
            <a:pPr marL="382588" indent="-382588" defTabSz="1019175">
              <a:lnSpc>
                <a:spcPct val="80000"/>
              </a:lnSpc>
            </a:pPr>
            <a:r>
              <a:rPr lang="en-US" altLang="en-US" sz="1600" dirty="0"/>
              <a:t>Checking the IP addresses of the LAN and WAN ports</a:t>
            </a:r>
          </a:p>
          <a:p>
            <a:pPr marL="827088" lvl="1" indent="-317500" defTabSz="1019175">
              <a:lnSpc>
                <a:spcPct val="80000"/>
              </a:lnSpc>
            </a:pPr>
            <a:r>
              <a:rPr lang="en-US" altLang="en-US" sz="1400" dirty="0"/>
              <a:t># </a:t>
            </a:r>
            <a:r>
              <a:rPr lang="en-US" altLang="en-US" sz="1400" b="1" dirty="0" err="1"/>
              <a:t>ifconfig</a:t>
            </a:r>
            <a:r>
              <a:rPr lang="en-US" altLang="en-US" sz="1400" b="1" dirty="0"/>
              <a:t> </a:t>
            </a:r>
            <a:endParaRPr lang="en-US" altLang="en-US" sz="900" b="1" dirty="0"/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eth0      Link </a:t>
            </a:r>
            <a:r>
              <a:rPr lang="en-US" altLang="en-US" sz="900" b="1" dirty="0" err="1"/>
              <a:t>encap:Ethernet</a:t>
            </a:r>
            <a:r>
              <a:rPr lang="en-US" altLang="en-US" sz="900" b="1" dirty="0"/>
              <a:t>  </a:t>
            </a:r>
            <a:r>
              <a:rPr lang="en-US" altLang="en-US" sz="900" b="1" dirty="0" err="1"/>
              <a:t>HWaddr</a:t>
            </a:r>
            <a:r>
              <a:rPr lang="en-US" altLang="en-US" sz="900" b="1" dirty="0"/>
              <a:t> 54:39:68:01:23:0E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</a:t>
            </a:r>
            <a:r>
              <a:rPr lang="en-US" altLang="en-US" sz="900" b="1" dirty="0" err="1"/>
              <a:t>inet</a:t>
            </a:r>
            <a:r>
              <a:rPr lang="en-US" altLang="en-US" sz="900" b="1" dirty="0"/>
              <a:t> addr:1.1.1.3  Bcast:1.1.1.255  Mask:255.255.255.0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inet6 </a:t>
            </a:r>
            <a:r>
              <a:rPr lang="en-US" altLang="en-US" sz="900" b="1" dirty="0" err="1"/>
              <a:t>addr</a:t>
            </a:r>
            <a:r>
              <a:rPr lang="en-US" altLang="en-US" sz="900" b="1" dirty="0"/>
              <a:t>: fe80::5639:68ff:fe01:230e/64 </a:t>
            </a:r>
            <a:r>
              <a:rPr lang="en-US" altLang="en-US" sz="900" b="1" dirty="0" err="1"/>
              <a:t>Scope:Link</a:t>
            </a:r>
            <a:endParaRPr lang="en-US" altLang="en-US" sz="900" b="1" dirty="0"/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UP BROADCAST RUNNING MULTICAST  MTU:1500  Metric:1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RX packets:12393803 errors:0 dropped:0 overruns:0 frame:0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TX packets:12463775 errors:0 dropped:0 overruns:0 carrier:0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collisions:0 txqueuelen:1000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          Interrupt:16 Memory:f7d00000-f7d20000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endParaRPr lang="en-US" altLang="en-US" sz="900" b="1" dirty="0"/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eth1      Link </a:t>
            </a:r>
            <a:r>
              <a:rPr lang="en-US" altLang="en-US" sz="900" b="1" dirty="0" err="1"/>
              <a:t>encap:Ethernet</a:t>
            </a:r>
            <a:r>
              <a:rPr lang="en-US" altLang="en-US" sz="900" b="1" dirty="0"/>
              <a:t>  </a:t>
            </a:r>
            <a:r>
              <a:rPr lang="en-US" altLang="en-US" sz="900" b="1" dirty="0" err="1"/>
              <a:t>HWaddr</a:t>
            </a:r>
            <a:r>
              <a:rPr lang="en-US" altLang="en-US" sz="900" b="1" dirty="0"/>
              <a:t> 54:39:68:01:23:0F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</a:t>
            </a:r>
            <a:r>
              <a:rPr lang="en-US" altLang="en-US" sz="900" b="1" dirty="0" err="1"/>
              <a:t>inet</a:t>
            </a:r>
            <a:r>
              <a:rPr lang="en-US" altLang="en-US" sz="900" b="1" dirty="0"/>
              <a:t> addr:12.183.130.141  Bcast:12.183.130.143  Mask:255.255.255.240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inet6 </a:t>
            </a:r>
            <a:r>
              <a:rPr lang="en-US" altLang="en-US" sz="900" b="1" dirty="0" err="1"/>
              <a:t>addr</a:t>
            </a:r>
            <a:r>
              <a:rPr lang="en-US" altLang="en-US" sz="900" b="1" dirty="0"/>
              <a:t>: fe80::5639:68ff:fe01:230f/64 </a:t>
            </a:r>
            <a:r>
              <a:rPr lang="en-US" altLang="en-US" sz="900" b="1" dirty="0" err="1"/>
              <a:t>Scope:Link</a:t>
            </a:r>
            <a:endParaRPr lang="en-US" altLang="en-US" sz="900" b="1" dirty="0"/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UP BROADCAST RUNNING MULTICAST  MTU:1500  Metric:1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RX packets:21168739 errors:0 dropped:0 overruns:0 frame:0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TX packets:20979794 errors:0 dropped:0 overruns:0 carrier:0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collisions:0 txqueuelen:1000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          Interrupt:17 Memory:f7c00000-f7c20000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endParaRPr lang="en-US" altLang="en-US" sz="900" b="1" dirty="0"/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eth2      Link </a:t>
            </a:r>
            <a:r>
              <a:rPr lang="en-US" altLang="en-US" sz="900" b="1" dirty="0" err="1"/>
              <a:t>encap:Ethernet</a:t>
            </a:r>
            <a:r>
              <a:rPr lang="en-US" altLang="en-US" sz="900" b="1" dirty="0"/>
              <a:t>  </a:t>
            </a:r>
            <a:r>
              <a:rPr lang="en-US" altLang="en-US" sz="900" b="1" dirty="0" err="1"/>
              <a:t>HWaddr</a:t>
            </a:r>
            <a:r>
              <a:rPr lang="en-US" altLang="en-US" sz="900" b="1" dirty="0"/>
              <a:t> 54:39:68:01:23:10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</a:t>
            </a:r>
            <a:r>
              <a:rPr lang="en-US" altLang="en-US" sz="900" b="1" dirty="0" err="1"/>
              <a:t>inet</a:t>
            </a:r>
            <a:r>
              <a:rPr lang="en-US" altLang="en-US" sz="900" b="1" dirty="0"/>
              <a:t> addr:10.128.1.141  Bcast:10.128.3.255  Mask:255.255.252.0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inet6 </a:t>
            </a:r>
            <a:r>
              <a:rPr lang="en-US" altLang="en-US" sz="900" b="1" dirty="0" err="1"/>
              <a:t>addr</a:t>
            </a:r>
            <a:r>
              <a:rPr lang="en-US" altLang="en-US" sz="900" b="1" dirty="0"/>
              <a:t>: fe80::5639:68ff:fe01:2310/64 </a:t>
            </a:r>
            <a:r>
              <a:rPr lang="en-US" altLang="en-US" sz="900" b="1" dirty="0" err="1"/>
              <a:t>Scope:Link</a:t>
            </a:r>
            <a:endParaRPr lang="en-US" altLang="en-US" sz="900" b="1" dirty="0"/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UP BROADCAST RUNNING MULTICAST  MTU:1500  Metric:1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RX packets:4193948 errors:0 dropped:0 overruns:0 frame:0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TX packets:926 errors:0 dropped:0 overruns:0 carrier:0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collisions:0 txqueuelen:1000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          Interrupt:18 Memory:f7b00000-f7b20000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endParaRPr lang="en-US" altLang="en-US" sz="900" b="1" dirty="0"/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lo        Link </a:t>
            </a:r>
            <a:r>
              <a:rPr lang="en-US" altLang="en-US" sz="900" b="1" dirty="0" err="1"/>
              <a:t>encap:Local</a:t>
            </a:r>
            <a:r>
              <a:rPr lang="en-US" altLang="en-US" sz="900" b="1" dirty="0"/>
              <a:t> Loopback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</a:t>
            </a:r>
            <a:r>
              <a:rPr lang="en-US" altLang="en-US" sz="900" b="1" dirty="0" err="1"/>
              <a:t>inet</a:t>
            </a:r>
            <a:r>
              <a:rPr lang="en-US" altLang="en-US" sz="900" b="1" dirty="0"/>
              <a:t> addr:127.0.0.1  Mask:255.0.0.0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inet6 </a:t>
            </a:r>
            <a:r>
              <a:rPr lang="en-US" altLang="en-US" sz="900" b="1" dirty="0" err="1"/>
              <a:t>addr</a:t>
            </a:r>
            <a:r>
              <a:rPr lang="en-US" altLang="en-US" sz="900" b="1" dirty="0"/>
              <a:t>: ::1/128 </a:t>
            </a:r>
            <a:r>
              <a:rPr lang="en-US" altLang="en-US" sz="900" b="1" dirty="0" err="1"/>
              <a:t>Scope:Host</a:t>
            </a:r>
            <a:endParaRPr lang="en-US" altLang="en-US" sz="900" b="1" dirty="0"/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UP LOOPBACK RUNNING  MTU:16436  Metric:1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RX packets:1654 errors:0 dropped:0 overruns:0 frame:0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TX packets:1654 errors:0 dropped:0 overruns:0 carrier:0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r>
              <a:rPr lang="en-US" altLang="en-US" sz="900" b="1" dirty="0"/>
              <a:t>          collisions:0 txqueuelen:0</a:t>
            </a:r>
          </a:p>
          <a:p>
            <a:pPr marL="1273175" lvl="2" indent="-254000" defTabSz="1019175">
              <a:lnSpc>
                <a:spcPct val="80000"/>
              </a:lnSpc>
              <a:buNone/>
            </a:pPr>
            <a:endParaRPr lang="en-US" altLang="en-US" sz="900" b="1" dirty="0"/>
          </a:p>
        </p:txBody>
      </p:sp>
    </p:spTree>
    <p:extLst>
      <p:ext uri="{BB962C8B-B14F-4D97-AF65-F5344CB8AC3E}">
        <p14:creationId xmlns:p14="http://schemas.microsoft.com/office/powerpoint/2010/main" val="4249318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Grp="1" noChangeArrowheads="1"/>
          </p:cNvSpPr>
          <p:nvPr/>
        </p:nvSpPr>
        <p:spPr bwMode="auto">
          <a:xfrm>
            <a:off x="1524000" y="58483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457BEFC-86FD-4429-9FE7-2896C0ABAEFD}" type="slidenum">
              <a:rPr lang="en-US" sz="1200" kern="0"/>
              <a:pPr>
                <a:defRPr/>
              </a:pPr>
              <a:t>7</a:t>
            </a:fld>
            <a:endParaRPr lang="en-US" sz="1200" kern="0"/>
          </a:p>
        </p:txBody>
      </p:sp>
      <p:sp>
        <p:nvSpPr>
          <p:cNvPr id="17920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defTabSz="1019175"/>
            <a:r>
              <a:rPr lang="en-US" altLang="en-US"/>
              <a:t>Viewing DHCP Leases</a:t>
            </a:r>
          </a:p>
        </p:txBody>
      </p:sp>
      <p:sp>
        <p:nvSpPr>
          <p:cNvPr id="17920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1066801"/>
            <a:ext cx="8229600" cy="4525963"/>
          </a:xfrm>
        </p:spPr>
        <p:txBody>
          <a:bodyPr/>
          <a:lstStyle/>
          <a:p>
            <a:pPr marL="382588" indent="-382588" defTabSz="1019175">
              <a:lnSpc>
                <a:spcPct val="80000"/>
              </a:lnSpc>
            </a:pPr>
            <a:r>
              <a:rPr lang="en-US" altLang="en-US" sz="1800"/>
              <a:t>Viewing the status of DHCP leases</a:t>
            </a:r>
          </a:p>
          <a:p>
            <a:pPr marL="827088" lvl="1" indent="-317500" defTabSz="1019175">
              <a:lnSpc>
                <a:spcPct val="80000"/>
              </a:lnSpc>
            </a:pPr>
            <a:r>
              <a:rPr lang="en-US" altLang="en-US" sz="1600"/>
              <a:t>All times in this file are in UTC (GMT), not your local timezone.   </a:t>
            </a:r>
          </a:p>
          <a:p>
            <a:pPr marL="827088" lvl="1" indent="-317500" defTabSz="1019175">
              <a:lnSpc>
                <a:spcPct val="80000"/>
              </a:lnSpc>
            </a:pPr>
            <a:r>
              <a:rPr lang="en-US" altLang="en-US" sz="1600"/>
              <a:t>This is not a bug.  There is no portable way to store leases in the local timezone.  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# cd /etc/config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# more dhcpd.leases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&lt;&lt; dhcpd.leases &gt;&gt;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lease 192.168.2.15 {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starts 2 2008/10/14 06:48:18;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ends 5 2008/10/17 06:48:18;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hardware ethernet 00:a0:d1:d0:9b:01;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uid 01:00:a0:d1:d0:9b:01;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client-hostname "bill";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}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lease 192.168.2.12 {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starts 1 2008/10/13 14:46:21;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ends 4 2008/10/16 14:46:21;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hardware ethernet 00:04:f2:19:ca:ec;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}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lease 192.168.2.11 {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starts 1 2008/10/13 14:46:16;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ends 4 2008/10/16 14:46:16;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400">
                <a:latin typeface="Courier New" pitchFamily="49" charset="0"/>
              </a:rPr>
              <a:t>        hardware ethernet 00:04:f2:18:54:97;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400">
              <a:latin typeface="Courier New" pitchFamily="49" charset="0"/>
            </a:endParaRP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000" b="1">
              <a:latin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02068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Grp="1" noChangeArrowheads="1"/>
          </p:cNvSpPr>
          <p:nvPr/>
        </p:nvSpPr>
        <p:spPr bwMode="auto">
          <a:xfrm>
            <a:off x="1524000" y="58483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8D4033B-FCF8-4655-93ED-74438FBA6414}" type="slidenum">
              <a:rPr lang="en-US" sz="1200" kern="0"/>
              <a:pPr>
                <a:defRPr/>
              </a:pPr>
              <a:t>8</a:t>
            </a:fld>
            <a:endParaRPr lang="en-US" sz="1200" kern="0"/>
          </a:p>
        </p:txBody>
      </p:sp>
      <p:sp>
        <p:nvSpPr>
          <p:cNvPr id="1832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81201" y="0"/>
            <a:ext cx="8037513" cy="838200"/>
          </a:xfrm>
        </p:spPr>
        <p:txBody>
          <a:bodyPr/>
          <a:lstStyle/>
          <a:p>
            <a:pPr defTabSz="1019175"/>
            <a:r>
              <a:rPr lang="en-US" altLang="en-US"/>
              <a:t>DHCP and NAT status</a:t>
            </a:r>
          </a:p>
        </p:txBody>
      </p:sp>
      <p:sp>
        <p:nvSpPr>
          <p:cNvPr id="18330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685800"/>
            <a:ext cx="8229600" cy="4906962"/>
          </a:xfrm>
        </p:spPr>
        <p:txBody>
          <a:bodyPr/>
          <a:lstStyle/>
          <a:p>
            <a:pPr marL="382588" indent="-382588" defTabSz="1019175">
              <a:lnSpc>
                <a:spcPct val="80000"/>
              </a:lnSpc>
            </a:pPr>
            <a:r>
              <a:rPr lang="en-US" altLang="en-US" sz="1800" dirty="0"/>
              <a:t>To see if the DHCP Server is running</a:t>
            </a:r>
          </a:p>
          <a:p>
            <a:pPr marL="827088" lvl="1" indent="-317500" defTabSz="1019175">
              <a:lnSpc>
                <a:spcPct val="80000"/>
              </a:lnSpc>
            </a:pPr>
            <a:r>
              <a:rPr lang="en-US" alt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en-US" alt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</a:t>
            </a:r>
            <a:r>
              <a:rPr lang="en-US" alt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–</a:t>
            </a:r>
            <a:r>
              <a:rPr lang="en-US" alt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ef</a:t>
            </a:r>
            <a:r>
              <a:rPr lang="en-US" alt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| </a:t>
            </a:r>
            <a:r>
              <a:rPr lang="en-US" alt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grep</a:t>
            </a:r>
            <a:r>
              <a:rPr lang="en-US" alt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dhcpd</a:t>
            </a:r>
            <a:endParaRPr lang="en-US" altLang="en-US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827088" lvl="1" indent="-317500" defTabSz="1019175">
              <a:buNone/>
            </a:pPr>
            <a:endParaRPr lang="en-US" altLang="en-US" dirty="0"/>
          </a:p>
          <a:p>
            <a:pPr marL="827088" lvl="1" indent="-317500" defTabSz="1019175">
              <a:buNone/>
            </a:pPr>
            <a:r>
              <a:rPr lang="en-US" altLang="en-US" sz="1400" dirty="0">
                <a:latin typeface="Lucida Sans Typewriter" pitchFamily="49" charset="0"/>
              </a:rPr>
              <a:t>24309 root        640 S N /bin/</a:t>
            </a:r>
            <a:r>
              <a:rPr lang="en-US" altLang="en-US" sz="1400" dirty="0" err="1">
                <a:latin typeface="Lucida Sans Typewriter" pitchFamily="49" charset="0"/>
              </a:rPr>
              <a:t>dhcpd</a:t>
            </a:r>
            <a:r>
              <a:rPr lang="en-US" altLang="en-US" sz="1400" dirty="0">
                <a:latin typeface="Lucida Sans Typewriter" pitchFamily="49" charset="0"/>
              </a:rPr>
              <a:t> -q eth0.1 eth0.100 eth0.200</a:t>
            </a:r>
          </a:p>
          <a:p>
            <a:pPr marL="827088" lvl="1" indent="-317500" defTabSz="1019175">
              <a:buNone/>
            </a:pPr>
            <a:r>
              <a:rPr lang="en-US" altLang="en-US" sz="1400" dirty="0">
                <a:latin typeface="Lucida Sans Typewriter" pitchFamily="49" charset="0"/>
              </a:rPr>
              <a:t>25151 root        452 S N </a:t>
            </a:r>
            <a:r>
              <a:rPr lang="en-US" altLang="en-US" sz="1400" dirty="0" err="1">
                <a:latin typeface="Lucida Sans Typewriter" pitchFamily="49" charset="0"/>
              </a:rPr>
              <a:t>grep</a:t>
            </a:r>
            <a:r>
              <a:rPr lang="en-US" altLang="en-US" sz="1400" dirty="0">
                <a:latin typeface="Lucida Sans Typewriter" pitchFamily="49" charset="0"/>
              </a:rPr>
              <a:t> </a:t>
            </a:r>
            <a:r>
              <a:rPr lang="en-US" altLang="en-US" sz="1400" dirty="0" err="1">
                <a:latin typeface="Lucida Sans Typewriter" pitchFamily="49" charset="0"/>
              </a:rPr>
              <a:t>dhcp</a:t>
            </a:r>
            <a:endParaRPr lang="en-US" altLang="en-US" sz="1200" dirty="0">
              <a:latin typeface="Lucida Sans Typewriter" pitchFamily="49" charset="0"/>
            </a:endParaRP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600" dirty="0"/>
          </a:p>
          <a:p>
            <a:pPr marL="827088" lvl="1" indent="-317500" defTabSz="1019175">
              <a:lnSpc>
                <a:spcPct val="80000"/>
              </a:lnSpc>
              <a:buNone/>
            </a:pPr>
            <a:r>
              <a:rPr lang="en-US" altLang="en-US" sz="1600" dirty="0"/>
              <a:t>Verification of dynamic NAT (port/address)</a:t>
            </a:r>
          </a:p>
          <a:p>
            <a:pPr marL="827088" lvl="1" indent="-317500" defTabSz="1019175">
              <a:buNone/>
            </a:pPr>
            <a:r>
              <a:rPr lang="en-US" altLang="en-US" sz="900" dirty="0">
                <a:latin typeface="Courier New" pitchFamily="49" charset="0"/>
              </a:rPr>
              <a:t># </a:t>
            </a:r>
            <a:r>
              <a:rPr lang="en-US" alt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netstat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-</a:t>
            </a: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nat</a:t>
            </a:r>
            <a:endParaRPr lang="en-US" altLang="en-US" sz="1200" dirty="0">
              <a:latin typeface="Courier New" pitchFamily="49" charset="0"/>
              <a:cs typeface="Courier New" panose="02070309020205020404" pitchFamily="49" charset="0"/>
            </a:endParaRPr>
          </a:p>
          <a:p>
            <a:pPr marL="827088" lvl="1" indent="-317500" defTabSz="1019175">
              <a:buNone/>
            </a:pP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Active Internet connections (servers and established)</a:t>
            </a:r>
          </a:p>
          <a:p>
            <a:pPr marL="827088" lvl="1" indent="-317500" defTabSz="1019175">
              <a:buNone/>
            </a:pP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Proto </a:t>
            </a: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Recv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-Q Send-Q Local Address           Foreign Address         State      </a:t>
            </a:r>
          </a:p>
          <a:p>
            <a:pPr marL="827088" lvl="1" indent="-317500" defTabSz="1019175">
              <a:buNone/>
            </a:pP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tcp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       0      0 192.168.2.252:1025      0.0.0.0:*               LISTEN      </a:t>
            </a:r>
          </a:p>
          <a:p>
            <a:pPr marL="827088" lvl="1" indent="-317500" defTabSz="1019175">
              <a:buNone/>
            </a:pP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tcp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       0      0 192.168.2.1:5060        0.0.0.0:*               LISTEN      </a:t>
            </a:r>
          </a:p>
          <a:p>
            <a:pPr marL="827088" lvl="1" indent="-317500" defTabSz="1019175">
              <a:buNone/>
            </a:pP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tcp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       0      0 99.148.27.5:5060        0.0.0.0:*               LISTEN      </a:t>
            </a:r>
          </a:p>
          <a:p>
            <a:pPr marL="827088" lvl="1" indent="-317500" defTabSz="1019175">
              <a:buNone/>
            </a:pP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tcp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       0      0 0.0.0.0:80              0.0.0.0:*               LISTEN      </a:t>
            </a:r>
          </a:p>
          <a:p>
            <a:pPr marL="827088" lvl="1" indent="-317500" defTabSz="1019175">
              <a:buNone/>
            </a:pP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tcp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       0      0 0.0.0.0:22              0.0.0.0:*               LISTEN      </a:t>
            </a:r>
          </a:p>
          <a:p>
            <a:pPr marL="827088" lvl="1" indent="-317500" defTabSz="1019175">
              <a:buNone/>
            </a:pP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tcp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       0      0 0.0.0.0:23              0.0.0.0:*               LISTEN      </a:t>
            </a:r>
          </a:p>
          <a:p>
            <a:pPr marL="827088" lvl="1" indent="-317500" defTabSz="1019175">
              <a:buNone/>
            </a:pP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tcp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       0      0 192.168.2.252:7001      0.0.0.0:*               LISTEN      </a:t>
            </a:r>
          </a:p>
          <a:p>
            <a:pPr marL="827088" lvl="1" indent="-317500" defTabSz="1019175">
              <a:buNone/>
            </a:pP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tcp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       0      0 192.168.2.252:7002      0.0.0.0:*               LISTEN      </a:t>
            </a:r>
          </a:p>
          <a:p>
            <a:pPr marL="827088" lvl="1" indent="-317500" defTabSz="1019175">
              <a:buNone/>
            </a:pP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tcp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       0      0 192.168.2.252:7003      0.0.0.0:*               LISTEN      </a:t>
            </a:r>
          </a:p>
          <a:p>
            <a:pPr marL="827088" lvl="1" indent="-317500" defTabSz="1019175">
              <a:buNone/>
            </a:pPr>
            <a:r>
              <a:rPr lang="en-US" altLang="en-US" sz="1200" dirty="0" err="1">
                <a:latin typeface="Courier New" pitchFamily="49" charset="0"/>
                <a:cs typeface="Courier New" panose="02070309020205020404" pitchFamily="49" charset="0"/>
              </a:rPr>
              <a:t>tcp</a:t>
            </a:r>
            <a:r>
              <a:rPr lang="en-US" altLang="en-US" sz="1200" dirty="0">
                <a:latin typeface="Courier New" pitchFamily="49" charset="0"/>
                <a:cs typeface="Courier New" panose="02070309020205020404" pitchFamily="49" charset="0"/>
              </a:rPr>
              <a:t>        0    138 99.148.27.5:23          135.89.202.138:62986    ESTABLISHED </a:t>
            </a:r>
          </a:p>
          <a:p>
            <a:pPr marL="827088" lvl="1" indent="-317500" defTabSz="1019175">
              <a:lnSpc>
                <a:spcPct val="80000"/>
              </a:lnSpc>
              <a:buNone/>
            </a:pPr>
            <a:endParaRPr lang="en-US" altLang="en-US" sz="1200" dirty="0">
              <a:latin typeface="Lucida Sans Typewriter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978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Grp="1" noChangeArrowheads="1"/>
          </p:cNvSpPr>
          <p:nvPr/>
        </p:nvSpPr>
        <p:spPr bwMode="auto">
          <a:xfrm>
            <a:off x="1524000" y="58483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DF41D72E-A045-4F19-B0A0-37A73AC3FF54}" type="slidenum">
              <a:rPr lang="en-US" sz="1200" kern="0"/>
              <a:pPr>
                <a:defRPr/>
              </a:pPr>
              <a:t>9</a:t>
            </a:fld>
            <a:endParaRPr lang="en-US" sz="1200" kern="0"/>
          </a:p>
        </p:txBody>
      </p:sp>
      <p:sp>
        <p:nvSpPr>
          <p:cNvPr id="18534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defTabSz="1019175"/>
            <a:r>
              <a:rPr lang="en-US" altLang="en-US" dirty="0"/>
              <a:t>ARP Commands</a:t>
            </a:r>
          </a:p>
        </p:txBody>
      </p:sp>
      <p:sp>
        <p:nvSpPr>
          <p:cNvPr id="18534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914401"/>
            <a:ext cx="8229600" cy="4525963"/>
          </a:xfrm>
        </p:spPr>
        <p:txBody>
          <a:bodyPr/>
          <a:lstStyle/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/>
              <a:t>To see a complete listing of ARP filters, type</a:t>
            </a:r>
          </a:p>
          <a:p>
            <a:pPr marL="827088" lvl="1" indent="-317500" defTabSz="1019175">
              <a:lnSpc>
                <a:spcPct val="80000"/>
              </a:lnSpc>
            </a:pPr>
            <a:r>
              <a:rPr lang="en-US" altLang="en-US" sz="1400" dirty="0">
                <a:latin typeface="Lucida Sans Typewriter" pitchFamily="49" charset="0"/>
              </a:rPr>
              <a:t># </a:t>
            </a:r>
            <a:r>
              <a:rPr lang="en-US" altLang="en-US" sz="1400" dirty="0" err="1">
                <a:latin typeface="Lucida Sans Typewriter" pitchFamily="49" charset="0"/>
              </a:rPr>
              <a:t>arp</a:t>
            </a:r>
            <a:r>
              <a:rPr lang="en-US" altLang="en-US" sz="1400" dirty="0">
                <a:latin typeface="Lucida Sans Typewriter" pitchFamily="49" charset="0"/>
              </a:rPr>
              <a:t> -h</a:t>
            </a:r>
          </a:p>
          <a:p>
            <a:pPr marL="382588" indent="-382588" defTabSz="1019175">
              <a:lnSpc>
                <a:spcPct val="80000"/>
              </a:lnSpc>
            </a:pPr>
            <a:endParaRPr lang="en-US" altLang="en-US" sz="1600" dirty="0"/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/>
              <a:t>The following filters can be applied:  </a:t>
            </a:r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>
                <a:latin typeface="Lucida Sans Typewriter" pitchFamily="49" charset="0"/>
              </a:rPr>
              <a:t># </a:t>
            </a:r>
            <a:r>
              <a:rPr lang="en-US" altLang="en-US" sz="1600" dirty="0" err="1">
                <a:latin typeface="Lucida Sans Typewriter" pitchFamily="49" charset="0"/>
              </a:rPr>
              <a:t>arp</a:t>
            </a:r>
            <a:r>
              <a:rPr lang="en-US" altLang="en-US" sz="1600" dirty="0"/>
              <a:t> </a:t>
            </a:r>
            <a:r>
              <a:rPr lang="en-US" altLang="en-US" sz="1600" dirty="0">
                <a:latin typeface="Lucida Sans Typewriter" pitchFamily="49" charset="0"/>
              </a:rPr>
              <a:t>-a</a:t>
            </a:r>
            <a:r>
              <a:rPr lang="en-US" altLang="en-US" sz="1600" dirty="0"/>
              <a:t>  display (all) hosts in alternative (BSD) style</a:t>
            </a:r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>
                <a:latin typeface="Lucida Sans Typewriter" pitchFamily="49" charset="0"/>
              </a:rPr>
              <a:t># </a:t>
            </a:r>
            <a:r>
              <a:rPr lang="en-US" altLang="en-US" sz="1600" dirty="0" err="1">
                <a:latin typeface="Lucida Sans Typewriter" pitchFamily="49" charset="0"/>
              </a:rPr>
              <a:t>arp</a:t>
            </a:r>
            <a:r>
              <a:rPr lang="en-US" altLang="en-US" sz="1600" dirty="0">
                <a:latin typeface="Lucida Sans Typewriter" pitchFamily="49" charset="0"/>
              </a:rPr>
              <a:t> -s</a:t>
            </a:r>
            <a:r>
              <a:rPr lang="en-US" altLang="en-US" sz="1600" dirty="0"/>
              <a:t> --set                </a:t>
            </a:r>
            <a:r>
              <a:rPr lang="en-US" altLang="en-US" sz="1600" dirty="0" err="1"/>
              <a:t>set</a:t>
            </a:r>
            <a:r>
              <a:rPr lang="en-US" altLang="en-US" sz="1600" dirty="0"/>
              <a:t> a new ARP entry</a:t>
            </a:r>
            <a:endParaRPr lang="en-US" altLang="en-US" sz="1600" dirty="0">
              <a:latin typeface="Lucida Sans Typewriter" pitchFamily="49" charset="0"/>
            </a:endParaRPr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>
                <a:latin typeface="Lucida Sans Typewriter" pitchFamily="49" charset="0"/>
              </a:rPr>
              <a:t># </a:t>
            </a:r>
            <a:r>
              <a:rPr lang="en-US" altLang="en-US" sz="1600" dirty="0" err="1">
                <a:latin typeface="Lucida Sans Typewriter" pitchFamily="49" charset="0"/>
              </a:rPr>
              <a:t>arp</a:t>
            </a:r>
            <a:r>
              <a:rPr lang="en-US" altLang="en-US" sz="1600" dirty="0">
                <a:latin typeface="Lucida Sans Typewriter" pitchFamily="49" charset="0"/>
              </a:rPr>
              <a:t> -d</a:t>
            </a:r>
            <a:r>
              <a:rPr lang="en-US" altLang="en-US" sz="1600" dirty="0"/>
              <a:t> --delete             </a:t>
            </a:r>
            <a:r>
              <a:rPr lang="en-US" altLang="en-US" sz="1600" dirty="0" err="1"/>
              <a:t>delete</a:t>
            </a:r>
            <a:r>
              <a:rPr lang="en-US" altLang="en-US" sz="1600" dirty="0"/>
              <a:t> a specified entry</a:t>
            </a:r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>
                <a:latin typeface="Lucida Sans Typewriter" pitchFamily="49" charset="0"/>
              </a:rPr>
              <a:t># </a:t>
            </a:r>
            <a:r>
              <a:rPr lang="en-US" altLang="en-US" sz="1600" dirty="0" err="1">
                <a:latin typeface="Lucida Sans Typewriter" pitchFamily="49" charset="0"/>
              </a:rPr>
              <a:t>arp</a:t>
            </a:r>
            <a:r>
              <a:rPr lang="en-US" altLang="en-US" sz="1600" dirty="0">
                <a:latin typeface="Lucida Sans Typewriter" pitchFamily="49" charset="0"/>
              </a:rPr>
              <a:t> -v</a:t>
            </a:r>
            <a:r>
              <a:rPr lang="en-US" altLang="en-US" sz="1600" dirty="0"/>
              <a:t> --verbose            be verbose</a:t>
            </a:r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>
                <a:latin typeface="Lucida Sans Typewriter" pitchFamily="49" charset="0"/>
              </a:rPr>
              <a:t># </a:t>
            </a:r>
            <a:r>
              <a:rPr lang="en-US" altLang="en-US" sz="1600" dirty="0" err="1">
                <a:latin typeface="Lucida Sans Typewriter" pitchFamily="49" charset="0"/>
              </a:rPr>
              <a:t>arp</a:t>
            </a:r>
            <a:r>
              <a:rPr lang="en-US" altLang="en-US" sz="1600" dirty="0">
                <a:latin typeface="Lucida Sans Typewriter" pitchFamily="49" charset="0"/>
              </a:rPr>
              <a:t> -n</a:t>
            </a:r>
            <a:r>
              <a:rPr lang="en-US" altLang="en-US" sz="1600" dirty="0"/>
              <a:t> --numeric            don't resolve names</a:t>
            </a:r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>
                <a:latin typeface="Lucida Sans Typewriter" pitchFamily="49" charset="0"/>
              </a:rPr>
              <a:t># </a:t>
            </a:r>
            <a:r>
              <a:rPr lang="en-US" altLang="en-US" sz="1600" dirty="0" err="1">
                <a:latin typeface="Lucida Sans Typewriter" pitchFamily="49" charset="0"/>
              </a:rPr>
              <a:t>arp</a:t>
            </a:r>
            <a:r>
              <a:rPr lang="en-US" altLang="en-US" sz="1600" dirty="0">
                <a:latin typeface="Lucida Sans Typewriter" pitchFamily="49" charset="0"/>
              </a:rPr>
              <a:t> -</a:t>
            </a:r>
            <a:r>
              <a:rPr lang="en-US" altLang="en-US" sz="1600" dirty="0" err="1">
                <a:latin typeface="Lucida Sans Typewriter" pitchFamily="49" charset="0"/>
              </a:rPr>
              <a:t>i</a:t>
            </a:r>
            <a:r>
              <a:rPr lang="en-US" altLang="en-US" sz="1600" dirty="0"/>
              <a:t> --device             specify network interface (e.g. eth0)</a:t>
            </a:r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>
                <a:latin typeface="Lucida Sans Typewriter" pitchFamily="49" charset="0"/>
              </a:rPr>
              <a:t># </a:t>
            </a:r>
            <a:r>
              <a:rPr lang="en-US" altLang="en-US" sz="1600" dirty="0" err="1">
                <a:latin typeface="Lucida Sans Typewriter" pitchFamily="49" charset="0"/>
              </a:rPr>
              <a:t>arp</a:t>
            </a:r>
            <a:r>
              <a:rPr lang="en-US" altLang="en-US" sz="1600" dirty="0">
                <a:latin typeface="Lucida Sans Typewriter" pitchFamily="49" charset="0"/>
              </a:rPr>
              <a:t> -D</a:t>
            </a:r>
            <a:r>
              <a:rPr lang="en-US" altLang="en-US" sz="1600" dirty="0"/>
              <a:t> --use-device         read &lt;</a:t>
            </a:r>
            <a:r>
              <a:rPr lang="en-US" altLang="en-US" sz="1600" dirty="0" err="1"/>
              <a:t>hwaddr</a:t>
            </a:r>
            <a:r>
              <a:rPr lang="en-US" altLang="en-US" sz="1600" dirty="0"/>
              <a:t>&gt; from given device</a:t>
            </a:r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>
                <a:latin typeface="Lucida Sans Typewriter" pitchFamily="49" charset="0"/>
              </a:rPr>
              <a:t># </a:t>
            </a:r>
            <a:r>
              <a:rPr lang="en-US" altLang="en-US" sz="1600" dirty="0" err="1">
                <a:latin typeface="Lucida Sans Typewriter" pitchFamily="49" charset="0"/>
              </a:rPr>
              <a:t>arp</a:t>
            </a:r>
            <a:r>
              <a:rPr lang="en-US" altLang="en-US" sz="1600" dirty="0">
                <a:latin typeface="Lucida Sans Typewriter" pitchFamily="49" charset="0"/>
              </a:rPr>
              <a:t> -A</a:t>
            </a:r>
            <a:r>
              <a:rPr lang="en-US" altLang="en-US" sz="1600" dirty="0"/>
              <a:t> -p, --protocol       specify protocol family</a:t>
            </a:r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>
                <a:latin typeface="Lucida Sans Typewriter" pitchFamily="49" charset="0"/>
              </a:rPr>
              <a:t># </a:t>
            </a:r>
            <a:r>
              <a:rPr lang="en-US" altLang="en-US" sz="1600" dirty="0" err="1">
                <a:latin typeface="Lucida Sans Typewriter" pitchFamily="49" charset="0"/>
              </a:rPr>
              <a:t>arp</a:t>
            </a:r>
            <a:r>
              <a:rPr lang="en-US" altLang="en-US" sz="1600" dirty="0">
                <a:latin typeface="Lucida Sans Typewriter" pitchFamily="49" charset="0"/>
              </a:rPr>
              <a:t> -f</a:t>
            </a:r>
            <a:r>
              <a:rPr lang="en-US" altLang="en-US" sz="1600" dirty="0"/>
              <a:t> --file               read new entries from file or from /</a:t>
            </a:r>
            <a:r>
              <a:rPr lang="en-US" altLang="en-US" sz="1600" dirty="0" err="1"/>
              <a:t>etc</a:t>
            </a:r>
            <a:r>
              <a:rPr lang="en-US" altLang="en-US" sz="1600" dirty="0"/>
              <a:t>/ethers</a:t>
            </a:r>
          </a:p>
          <a:p>
            <a:pPr marL="0" indent="0" defTabSz="1019175">
              <a:lnSpc>
                <a:spcPct val="80000"/>
              </a:lnSpc>
              <a:buNone/>
            </a:pPr>
            <a:endParaRPr lang="en-US" altLang="en-US" sz="1600" dirty="0"/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/>
              <a:t>To flush the entire ARP cache:</a:t>
            </a:r>
          </a:p>
          <a:p>
            <a:pPr marL="0" indent="0" defTabSz="1019175">
              <a:lnSpc>
                <a:spcPct val="80000"/>
              </a:lnSpc>
              <a:buNone/>
            </a:pPr>
            <a:endParaRPr lang="en-US" altLang="en-US" sz="1600" dirty="0"/>
          </a:p>
          <a:p>
            <a:pPr marL="0" indent="0" defTabSz="1019175">
              <a:lnSpc>
                <a:spcPct val="80000"/>
              </a:lnSpc>
              <a:buNone/>
            </a:pPr>
            <a:r>
              <a:rPr lang="en-US" altLang="en-US" sz="1600" dirty="0"/>
              <a:t># </a:t>
            </a:r>
            <a:r>
              <a:rPr lang="en-US" altLang="en-US" sz="1600" dirty="0" err="1"/>
              <a:t>ip</a:t>
            </a:r>
            <a:r>
              <a:rPr lang="en-US" altLang="en-US" sz="1600" dirty="0"/>
              <a:t> -s -s neigh flush all</a:t>
            </a:r>
          </a:p>
          <a:p>
            <a:pPr marL="382588" indent="-382588" defTabSz="1019175">
              <a:lnSpc>
                <a:spcPct val="80000"/>
              </a:lnSpc>
            </a:pPr>
            <a:endParaRPr lang="en-US" altLang="en-US" dirty="0"/>
          </a:p>
          <a:p>
            <a:pPr marL="382588" indent="-382588" defTabSz="1019175">
              <a:lnSpc>
                <a:spcPct val="80000"/>
              </a:lnSpc>
            </a:pPr>
            <a:endParaRPr lang="en-US" altLang="en-US" dirty="0"/>
          </a:p>
          <a:p>
            <a:pPr marL="382588" indent="-382588" defTabSz="1019175">
              <a:lnSpc>
                <a:spcPct val="80000"/>
              </a:lnSpc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63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WN Template">
  <a:themeElements>
    <a:clrScheme name="EWN Take 1">
      <a:dk1>
        <a:sysClr val="windowText" lastClr="000000"/>
      </a:dk1>
      <a:lt1>
        <a:sysClr val="window" lastClr="FFFFFF"/>
      </a:lt1>
      <a:dk2>
        <a:srgbClr val="0051BA"/>
      </a:dk2>
      <a:lt2>
        <a:srgbClr val="EEECE1"/>
      </a:lt2>
      <a:accent1>
        <a:srgbClr val="00A390"/>
      </a:accent1>
      <a:accent2>
        <a:srgbClr val="3F00A3"/>
      </a:accent2>
      <a:accent3>
        <a:srgbClr val="A367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2185</Words>
  <Application>Microsoft Office PowerPoint</Application>
  <PresentationFormat>Widescreen</PresentationFormat>
  <Paragraphs>379</Paragraphs>
  <Slides>21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8" baseType="lpstr">
      <vt:lpstr>MS PGothic</vt:lpstr>
      <vt:lpstr>MS PGothic</vt:lpstr>
      <vt:lpstr>ヒラギノ明朝 ProN W3</vt:lpstr>
      <vt:lpstr>Arial</vt:lpstr>
      <vt:lpstr>Calibri</vt:lpstr>
      <vt:lpstr>Calibri Light</vt:lpstr>
      <vt:lpstr>Courier New</vt:lpstr>
      <vt:lpstr>Helvetica</vt:lpstr>
      <vt:lpstr>Lucida Console</vt:lpstr>
      <vt:lpstr>Lucida Sans Typewriter</vt:lpstr>
      <vt:lpstr>Times</vt:lpstr>
      <vt:lpstr>Times New Roman</vt:lpstr>
      <vt:lpstr>Verdana</vt:lpstr>
      <vt:lpstr>Wingdings</vt:lpstr>
      <vt:lpstr>ヒラギノ角ゴ ProN W3</vt:lpstr>
      <vt:lpstr>Office Theme</vt:lpstr>
      <vt:lpstr>EWN Template</vt:lpstr>
      <vt:lpstr>EdgeMarc CLI commands</vt:lpstr>
      <vt:lpstr>Notes on Software CLI (cont’d)</vt:lpstr>
      <vt:lpstr>EdgeMarc VOS Directory Structure Tour</vt:lpstr>
      <vt:lpstr>Important Directories and Files Cont.</vt:lpstr>
      <vt:lpstr>Important Directories and Files Cont.</vt:lpstr>
      <vt:lpstr>Viewing the Interface Configurations </vt:lpstr>
      <vt:lpstr>Viewing DHCP Leases</vt:lpstr>
      <vt:lpstr>DHCP and NAT status</vt:lpstr>
      <vt:lpstr>ARP Commands</vt:lpstr>
      <vt:lpstr>PowerPoint Presentation</vt:lpstr>
      <vt:lpstr>Debugging… debugged</vt:lpstr>
      <vt:lpstr>CLI Command Reference - VoIP</vt:lpstr>
      <vt:lpstr>CLI Command Reference – System Troubleshooting</vt:lpstr>
      <vt:lpstr>CLI Command Reference – System Management</vt:lpstr>
      <vt:lpstr>Additional Useful System Debugging command (sys_report) for TAC and capturing info</vt:lpstr>
      <vt:lpstr>Intro to the packet capture function</vt:lpstr>
      <vt:lpstr>Saving a packet capture to a viewable Wireshark file</vt:lpstr>
      <vt:lpstr>ALG/B2BUA diagnostics script</vt:lpstr>
      <vt:lpstr>Debugging the mand (ALG/B2BUA) process</vt:lpstr>
      <vt:lpstr>Debugging the mand (ALG) process - application</vt:lpstr>
      <vt:lpstr>Common Cisco to EdgeMarc Command Matrix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Downing</dc:creator>
  <cp:lastModifiedBy>John Downing</cp:lastModifiedBy>
  <cp:revision>3</cp:revision>
  <dcterms:created xsi:type="dcterms:W3CDTF">2016-10-10T23:44:43Z</dcterms:created>
  <dcterms:modified xsi:type="dcterms:W3CDTF">2016-10-11T00:13:59Z</dcterms:modified>
</cp:coreProperties>
</file>